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4"/>
  </p:notesMasterIdLst>
  <p:sldIdLst>
    <p:sldId id="256" r:id="rId2"/>
    <p:sldId id="288" r:id="rId3"/>
    <p:sldId id="289" r:id="rId4"/>
    <p:sldId id="290" r:id="rId5"/>
    <p:sldId id="291" r:id="rId6"/>
    <p:sldId id="294" r:id="rId7"/>
    <p:sldId id="292" r:id="rId8"/>
    <p:sldId id="293" r:id="rId9"/>
    <p:sldId id="295" r:id="rId10"/>
    <p:sldId id="296" r:id="rId11"/>
    <p:sldId id="323" r:id="rId12"/>
    <p:sldId id="327" r:id="rId13"/>
    <p:sldId id="324" r:id="rId14"/>
    <p:sldId id="325" r:id="rId15"/>
    <p:sldId id="342" r:id="rId16"/>
    <p:sldId id="321" r:id="rId17"/>
    <p:sldId id="322" r:id="rId18"/>
    <p:sldId id="326" r:id="rId19"/>
    <p:sldId id="317" r:id="rId20"/>
    <p:sldId id="320" r:id="rId21"/>
    <p:sldId id="328" r:id="rId22"/>
    <p:sldId id="330" r:id="rId23"/>
    <p:sldId id="331" r:id="rId24"/>
    <p:sldId id="353" r:id="rId25"/>
    <p:sldId id="354" r:id="rId26"/>
    <p:sldId id="348" r:id="rId27"/>
    <p:sldId id="349" r:id="rId28"/>
    <p:sldId id="350" r:id="rId29"/>
    <p:sldId id="351" r:id="rId30"/>
    <p:sldId id="360" r:id="rId31"/>
    <p:sldId id="346" r:id="rId32"/>
    <p:sldId id="333" r:id="rId33"/>
    <p:sldId id="332" r:id="rId34"/>
    <p:sldId id="352" r:id="rId35"/>
    <p:sldId id="345" r:id="rId36"/>
    <p:sldId id="344" r:id="rId37"/>
    <p:sldId id="347" r:id="rId38"/>
    <p:sldId id="300" r:id="rId39"/>
    <p:sldId id="299" r:id="rId40"/>
    <p:sldId id="356" r:id="rId41"/>
    <p:sldId id="359" r:id="rId42"/>
    <p:sldId id="355" r:id="rId43"/>
    <p:sldId id="361" r:id="rId44"/>
    <p:sldId id="362" r:id="rId45"/>
    <p:sldId id="297" r:id="rId46"/>
    <p:sldId id="318" r:id="rId47"/>
    <p:sldId id="319" r:id="rId48"/>
    <p:sldId id="338" r:id="rId49"/>
    <p:sldId id="339" r:id="rId50"/>
    <p:sldId id="340" r:id="rId51"/>
    <p:sldId id="341" r:id="rId52"/>
    <p:sldId id="298" r:id="rId53"/>
    <p:sldId id="301" r:id="rId54"/>
    <p:sldId id="302" r:id="rId55"/>
    <p:sldId id="303" r:id="rId56"/>
    <p:sldId id="343" r:id="rId57"/>
    <p:sldId id="304" r:id="rId58"/>
    <p:sldId id="334" r:id="rId59"/>
    <p:sldId id="306" r:id="rId60"/>
    <p:sldId id="307" r:id="rId61"/>
    <p:sldId id="308" r:id="rId62"/>
    <p:sldId id="335" r:id="rId63"/>
    <p:sldId id="309" r:id="rId64"/>
    <p:sldId id="312" r:id="rId65"/>
    <p:sldId id="311" r:id="rId66"/>
    <p:sldId id="336" r:id="rId67"/>
    <p:sldId id="337" r:id="rId68"/>
    <p:sldId id="313" r:id="rId69"/>
    <p:sldId id="314" r:id="rId70"/>
    <p:sldId id="315" r:id="rId71"/>
    <p:sldId id="316" r:id="rId72"/>
    <p:sldId id="287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7" autoAdjust="0"/>
    <p:restoredTop sz="94609" autoAdjust="0"/>
  </p:normalViewPr>
  <p:slideViewPr>
    <p:cSldViewPr>
      <p:cViewPr varScale="1">
        <p:scale>
          <a:sx n="81" d="100"/>
          <a:sy n="81" d="100"/>
        </p:scale>
        <p:origin x="171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08EB8-22B4-4140-B9A5-EF5D635228E4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F5241-1138-4458-8E84-C0F6AC667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83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F5241-1138-4458-8E84-C0F6AC667E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57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Afi3D9K7l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note.chiebukuro.yahoo.co.jp/detail/n22338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1sfxemF9SE" TargetMode="External"/><Relationship Id="rId2" Type="http://schemas.openxmlformats.org/officeDocument/2006/relationships/hyperlink" Target="http://www.textfugu.com/season-1/japanese-pronunciation/3-8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jUF5rAsaCK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chive.org/details/KanaPracticeShee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coscom.co.jp/learnjapanese801/index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coscom.co.jp/learnjapanese801/lesson04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genki.japantimes.co.jp/site/self/site/hiragana/hiragan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upload.wikimedia.org/wikipedia/commons/2/28/Table_hiragana.svg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genki.japantimes.co.jp/site/self/site/gakusyu/katakana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0/0d/Table_katakana.sv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初級日本語　</a:t>
            </a:r>
            <a:r>
              <a:rPr lang="en-US" altLang="ja-JP" dirty="0"/>
              <a:t>[</a:t>
            </a:r>
            <a:r>
              <a:rPr lang="ja-JP" altLang="en-US" dirty="0"/>
              <a:t>げんき</a:t>
            </a:r>
            <a:r>
              <a:rPr lang="en-US" altLang="ja-JP" dirty="0"/>
              <a:t>]</a:t>
            </a:r>
            <a:br>
              <a:rPr lang="en-US" altLang="ja-JP" dirty="0"/>
            </a:br>
            <a:r>
              <a:rPr lang="en-US" dirty="0"/>
              <a:t>GENKI: An Integrated Course in Elementary Japanese I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Jiajun Bracewell</a:t>
            </a:r>
          </a:p>
        </p:txBody>
      </p:sp>
      <p:pic>
        <p:nvPicPr>
          <p:cNvPr id="4" name="Picture 3" descr="C:\Users\Jiajun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943600"/>
            <a:ext cx="5341937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-1524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https://www.youtube.com/watch?v=PAfi3D9K7lk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Japanese Alphabet Song </a:t>
            </a:r>
            <a:br>
              <a:rPr lang="en-US" b="1" dirty="0"/>
            </a:br>
            <a:r>
              <a:rPr lang="en-US" sz="2200" b="1" dirty="0"/>
              <a:t>- Study Hiragana katakana Chart - Learn to read Japanese alphabet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6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つ</a:t>
            </a:r>
            <a:r>
              <a:rPr lang="en-US" dirty="0"/>
              <a:t> is pronounced as "</a:t>
            </a:r>
            <a:r>
              <a:rPr lang="en-US" dirty="0" err="1">
                <a:solidFill>
                  <a:srgbClr val="FF0000"/>
                </a:solidFill>
              </a:rPr>
              <a:t>tsu</a:t>
            </a:r>
            <a:r>
              <a:rPr lang="en-US" dirty="0"/>
              <a:t>" </a:t>
            </a:r>
          </a:p>
          <a:p>
            <a:r>
              <a:rPr lang="en-US" dirty="0"/>
              <a:t>First, pronounce the word "Ca</a:t>
            </a:r>
            <a:r>
              <a:rPr lang="en-US" dirty="0">
                <a:solidFill>
                  <a:srgbClr val="FF0000"/>
                </a:solidFill>
              </a:rPr>
              <a:t>ts</a:t>
            </a:r>
            <a:r>
              <a:rPr lang="en-US" dirty="0"/>
              <a:t>" and "</a:t>
            </a:r>
            <a:r>
              <a:rPr lang="en-US" dirty="0">
                <a:solidFill>
                  <a:srgbClr val="FF0000"/>
                </a:solidFill>
              </a:rPr>
              <a:t>tsu</a:t>
            </a:r>
            <a:r>
              <a:rPr lang="en-US" dirty="0"/>
              <a:t>nami", and then connect them, so it becomes "</a:t>
            </a:r>
            <a:r>
              <a:rPr lang="en-US" dirty="0" err="1"/>
              <a:t>Ca</a:t>
            </a:r>
            <a:r>
              <a:rPr lang="en-US" dirty="0" err="1">
                <a:solidFill>
                  <a:srgbClr val="FF0000"/>
                </a:solidFill>
              </a:rPr>
              <a:t>tsu</a:t>
            </a:r>
            <a:r>
              <a:rPr lang="en-US" dirty="0" err="1"/>
              <a:t>nami</a:t>
            </a:r>
            <a:r>
              <a:rPr lang="en-US" dirty="0"/>
              <a:t>." Then, take off "Ca" and "</a:t>
            </a:r>
            <a:r>
              <a:rPr lang="en-US" dirty="0" err="1"/>
              <a:t>nami</a:t>
            </a:r>
            <a:r>
              <a:rPr lang="en-US" dirty="0"/>
              <a:t>", it will sound like </a:t>
            </a:r>
            <a:r>
              <a:rPr lang="ja-JP" altLang="en-US" dirty="0"/>
              <a:t>つ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Or make the end sound of “cats~” longer, then, take off the “ca", it will sound like </a:t>
            </a:r>
            <a:r>
              <a:rPr lang="ja-JP" altLang="en-US" dirty="0"/>
              <a:t>つ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 of </a:t>
            </a:r>
            <a:r>
              <a:rPr lang="ja-JP" altLang="en-US" dirty="0"/>
              <a:t>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3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2133600"/>
            <a:ext cx="7848600" cy="3992563"/>
          </a:xfrm>
        </p:spPr>
        <p:txBody>
          <a:bodyPr>
            <a:normAutofit/>
          </a:bodyPr>
          <a:lstStyle/>
          <a:p>
            <a:r>
              <a:rPr lang="zh-CN" altLang="en-US" dirty="0"/>
              <a:t>は</a:t>
            </a:r>
            <a:r>
              <a:rPr lang="en-US" dirty="0"/>
              <a:t> (</a:t>
            </a:r>
            <a:r>
              <a:rPr lang="en-US" dirty="0" err="1"/>
              <a:t>wa</a:t>
            </a:r>
            <a:r>
              <a:rPr lang="en-US" dirty="0"/>
              <a:t> vs. ha)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Ha</a:t>
            </a:r>
            <a:r>
              <a:rPr lang="en-US" dirty="0"/>
              <a:t>: used in regular words 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Wa</a:t>
            </a:r>
            <a:r>
              <a:rPr lang="en-US" dirty="0"/>
              <a:t>: used as particle*, Indicates the topic of a sentence.</a:t>
            </a:r>
          </a:p>
          <a:p>
            <a:endParaRPr lang="en-US" altLang="ja-JP" dirty="0"/>
          </a:p>
          <a:p>
            <a:r>
              <a:rPr lang="ja-JP" altLang="en-US" dirty="0"/>
              <a:t>こんにち</a:t>
            </a:r>
            <a:r>
              <a:rPr lang="ja-JP" altLang="en-US" dirty="0">
                <a:solidFill>
                  <a:srgbClr val="00B050"/>
                </a:solidFill>
              </a:rPr>
              <a:t>は</a:t>
            </a:r>
            <a:r>
              <a:rPr lang="en-US" dirty="0"/>
              <a:t>(</a:t>
            </a:r>
            <a:r>
              <a:rPr lang="en-US" dirty="0" err="1"/>
              <a:t>wa</a:t>
            </a:r>
            <a:r>
              <a:rPr lang="en-US" dirty="0"/>
              <a:t>)</a:t>
            </a:r>
            <a:r>
              <a:rPr lang="ja-JP" altLang="en-US" dirty="0"/>
              <a:t>。</a:t>
            </a:r>
            <a:r>
              <a:rPr lang="en-US" dirty="0"/>
              <a:t> Hi.</a:t>
            </a:r>
          </a:p>
          <a:p>
            <a:r>
              <a:rPr lang="ja-JP" altLang="en-US" dirty="0"/>
              <a:t>こんばん</a:t>
            </a:r>
            <a:r>
              <a:rPr lang="ja-JP" altLang="en-US" dirty="0">
                <a:solidFill>
                  <a:srgbClr val="00B050"/>
                </a:solidFill>
              </a:rPr>
              <a:t>は</a:t>
            </a:r>
            <a:r>
              <a:rPr lang="en-US" dirty="0"/>
              <a:t>(</a:t>
            </a:r>
            <a:r>
              <a:rPr lang="en-US" dirty="0" err="1"/>
              <a:t>wa</a:t>
            </a:r>
            <a:r>
              <a:rPr lang="en-US" dirty="0"/>
              <a:t>)</a:t>
            </a:r>
            <a:r>
              <a:rPr lang="ja-JP" altLang="en-US" dirty="0"/>
              <a:t>。 </a:t>
            </a:r>
            <a:r>
              <a:rPr lang="en-US" dirty="0"/>
              <a:t>Good evening!</a:t>
            </a:r>
          </a:p>
          <a:p>
            <a:r>
              <a:rPr lang="ja-JP" altLang="en-US" dirty="0"/>
              <a:t>わたし</a:t>
            </a:r>
            <a:r>
              <a:rPr lang="ja-JP" altLang="en-US" dirty="0">
                <a:solidFill>
                  <a:srgbClr val="00B050"/>
                </a:solidFill>
              </a:rPr>
              <a:t>は</a:t>
            </a:r>
            <a:r>
              <a:rPr lang="en-US" dirty="0"/>
              <a:t>(</a:t>
            </a:r>
            <a:r>
              <a:rPr lang="en-US" dirty="0" err="1"/>
              <a:t>wa</a:t>
            </a:r>
            <a:r>
              <a:rPr lang="en-US" dirty="0"/>
              <a:t>) </a:t>
            </a:r>
            <a:r>
              <a:rPr lang="ja-JP" altLang="en-US" dirty="0"/>
              <a:t>　がくせいです。</a:t>
            </a:r>
            <a:r>
              <a:rPr lang="en-US" dirty="0"/>
              <a:t>I am a student.</a:t>
            </a:r>
          </a:p>
          <a:p>
            <a:r>
              <a:rPr lang="ja-JP" altLang="en-US" dirty="0"/>
              <a:t>わたしの</a:t>
            </a:r>
            <a:r>
              <a:rPr lang="ja-JP" altLang="en-US" dirty="0">
                <a:solidFill>
                  <a:srgbClr val="FF0000"/>
                </a:solidFill>
              </a:rPr>
              <a:t>はは</a:t>
            </a:r>
            <a:r>
              <a:rPr lang="en-US" dirty="0"/>
              <a:t>(</a:t>
            </a:r>
            <a:r>
              <a:rPr lang="en-US" dirty="0" err="1"/>
              <a:t>haha</a:t>
            </a:r>
            <a:r>
              <a:rPr lang="en-US" dirty="0"/>
              <a:t>)</a:t>
            </a:r>
            <a:r>
              <a:rPr lang="ja-JP" altLang="en-US" dirty="0">
                <a:solidFill>
                  <a:srgbClr val="00B050"/>
                </a:solidFill>
              </a:rPr>
              <a:t>は</a:t>
            </a:r>
            <a:r>
              <a:rPr lang="en-US" dirty="0"/>
              <a:t>(</a:t>
            </a:r>
            <a:r>
              <a:rPr lang="en-US" dirty="0" err="1"/>
              <a:t>wa</a:t>
            </a:r>
            <a:r>
              <a:rPr lang="en-US" dirty="0"/>
              <a:t>)</a:t>
            </a:r>
            <a:r>
              <a:rPr lang="ja-JP" altLang="en-US" dirty="0"/>
              <a:t>　やさしいです。</a:t>
            </a:r>
            <a:r>
              <a:rPr lang="en-US" dirty="0"/>
              <a:t>My mother is kind.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 of </a:t>
            </a:r>
            <a:r>
              <a:rPr lang="ja-JP" altLang="en-US" dirty="0"/>
              <a:t>は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57800" y="1447800"/>
            <a:ext cx="381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*Particles</a:t>
            </a:r>
            <a:r>
              <a:rPr lang="en-US" dirty="0"/>
              <a:t> attach themselves to phrases and indicate how the phrases relate to the rest of the sentence.</a:t>
            </a:r>
          </a:p>
        </p:txBody>
      </p:sp>
    </p:spTree>
    <p:extLst>
      <p:ext uri="{BB962C8B-B14F-4D97-AF65-F5344CB8AC3E}">
        <p14:creationId xmlns:p14="http://schemas.microsoft.com/office/powerpoint/2010/main" val="40542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524000"/>
            <a:ext cx="8229600" cy="4602163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romaji</a:t>
            </a:r>
            <a:r>
              <a:rPr lang="en-US" dirty="0"/>
              <a:t>: </a:t>
            </a:r>
            <a:r>
              <a:rPr lang="en-US" dirty="0" err="1"/>
              <a:t>fu</a:t>
            </a:r>
            <a:r>
              <a:rPr lang="en-US" dirty="0"/>
              <a:t> </a:t>
            </a:r>
          </a:p>
          <a:p>
            <a:r>
              <a:rPr lang="en-US" dirty="0"/>
              <a:t>Typing: both </a:t>
            </a:r>
            <a:r>
              <a:rPr lang="en-US" dirty="0" err="1">
                <a:solidFill>
                  <a:srgbClr val="FF0000"/>
                </a:solidFill>
              </a:rPr>
              <a:t>fu</a:t>
            </a:r>
            <a:r>
              <a:rPr lang="en-US" dirty="0"/>
              <a:t> and </a:t>
            </a:r>
            <a:r>
              <a:rPr lang="en-US" dirty="0" err="1">
                <a:solidFill>
                  <a:srgbClr val="FF0000"/>
                </a:solidFill>
              </a:rPr>
              <a:t>hu</a:t>
            </a:r>
            <a:r>
              <a:rPr lang="en-US" dirty="0"/>
              <a:t> will get </a:t>
            </a:r>
            <a:r>
              <a:rPr lang="ja-JP" altLang="en-US" dirty="0"/>
              <a:t>ふ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actual sound: it is closer to the sound of “who” (in English)</a:t>
            </a:r>
          </a:p>
          <a:p>
            <a:r>
              <a:rPr lang="en-US" dirty="0"/>
              <a:t>The differences: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Fu</a:t>
            </a:r>
            <a:r>
              <a:rPr lang="en-US" dirty="0"/>
              <a:t>(in food): make the quivering voice with </a:t>
            </a:r>
            <a:r>
              <a:rPr lang="en-US" dirty="0">
                <a:solidFill>
                  <a:srgbClr val="FF0000"/>
                </a:solidFill>
              </a:rPr>
              <a:t>the upper teeth and the bottom lip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Who</a:t>
            </a:r>
            <a:r>
              <a:rPr lang="en-US" dirty="0"/>
              <a:t>: make the quivering voice </a:t>
            </a:r>
            <a:r>
              <a:rPr lang="en-US" dirty="0">
                <a:solidFill>
                  <a:srgbClr val="FF0000"/>
                </a:solidFill>
              </a:rPr>
              <a:t>inside the throat</a:t>
            </a:r>
            <a:r>
              <a:rPr lang="en-US" dirty="0"/>
              <a:t>. The upper teeth and the bottom lip, do not touch.</a:t>
            </a:r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ふ</a:t>
            </a:r>
            <a:r>
              <a:rPr lang="en-US" dirty="0"/>
              <a:t>: keep the shape of your mouth with “who”, and make quivering voice with your lips.</a:t>
            </a:r>
            <a:r>
              <a:rPr lang="ja-JP" altLang="en-US" dirty="0"/>
              <a:t> </a:t>
            </a:r>
            <a:r>
              <a:rPr lang="en-US" altLang="ja-JP" dirty="0"/>
              <a:t>Make sure both of your lips and tongue </a:t>
            </a:r>
            <a:r>
              <a:rPr lang="en-US" altLang="ja-JP" dirty="0">
                <a:solidFill>
                  <a:srgbClr val="FF0000"/>
                </a:solidFill>
              </a:rPr>
              <a:t>relaxed</a:t>
            </a:r>
            <a:r>
              <a:rPr lang="en-US" altLang="ja-JP" dirty="0"/>
              <a:t> as you blow out the candles on the birthday cake.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 of </a:t>
            </a:r>
            <a:r>
              <a:rPr lang="ja-JP" altLang="en-US" dirty="0"/>
              <a:t>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7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76950" y="6248400"/>
            <a:ext cx="3047999" cy="381000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http://note.chiebukuro.yahoo.co.jp/detail/n223387</a:t>
            </a:r>
            <a:r>
              <a:rPr lang="en-US" dirty="0"/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 of </a:t>
            </a:r>
            <a:r>
              <a:rPr lang="ja-JP" altLang="en-US" dirty="0"/>
              <a:t>ふ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3" y="1600200"/>
            <a:ext cx="30194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1415143"/>
            <a:ext cx="29813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038600"/>
            <a:ext cx="30289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36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905000"/>
            <a:ext cx="7677149" cy="4267200"/>
          </a:xfrm>
        </p:spPr>
        <p:txBody>
          <a:bodyPr>
            <a:normAutofit/>
          </a:bodyPr>
          <a:lstStyle/>
          <a:p>
            <a:r>
              <a:rPr lang="ja-JP" altLang="en-US" dirty="0"/>
              <a:t>へ</a:t>
            </a:r>
            <a:r>
              <a:rPr lang="en-US" dirty="0"/>
              <a:t> (he vs. e)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he</a:t>
            </a:r>
            <a:r>
              <a:rPr lang="en-US" dirty="0"/>
              <a:t>: used in regular words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/>
              <a:t>: used as particle, indicates a direction.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 of </a:t>
            </a:r>
            <a:r>
              <a:rPr lang="ja-JP" altLang="en-US" dirty="0"/>
              <a:t>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http://www.textfugu.com/season-1/japanese-pronunciation/3-8/</a:t>
            </a:r>
            <a:r>
              <a:rPr lang="en-US" dirty="0"/>
              <a:t> 　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also please check out:</a:t>
            </a:r>
          </a:p>
          <a:p>
            <a:r>
              <a:rPr lang="en-US" dirty="0">
                <a:hlinkClick r:id="rId3"/>
              </a:rPr>
              <a:t>https://www.youtube.com/watch?v=B1sfxemF9SE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>
                <a:hlinkClick r:id="rId4"/>
              </a:rPr>
              <a:t>https://www.youtube.com/watch?v=jUF5rAsaCKI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 of </a:t>
            </a:r>
            <a:r>
              <a:rPr lang="ja-JP" altLang="en-US" dirty="0"/>
              <a:t>らりるれろ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82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を</a:t>
            </a:r>
            <a:endParaRPr lang="en-US" altLang="ja-JP" dirty="0"/>
          </a:p>
          <a:p>
            <a:pPr lvl="1"/>
            <a:r>
              <a:rPr lang="en-US" altLang="ja-JP" dirty="0" err="1"/>
              <a:t>Romaji</a:t>
            </a:r>
            <a:r>
              <a:rPr lang="en-US" altLang="ja-JP" dirty="0"/>
              <a:t>: </a:t>
            </a:r>
            <a:r>
              <a:rPr lang="en-US" dirty="0"/>
              <a:t>wo</a:t>
            </a:r>
          </a:p>
          <a:p>
            <a:pPr lvl="1"/>
            <a:r>
              <a:rPr lang="en-US" dirty="0"/>
              <a:t>Pronunciation: same as </a:t>
            </a:r>
            <a:r>
              <a:rPr lang="ja-JP" altLang="en-US" dirty="0"/>
              <a:t>お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 of </a:t>
            </a:r>
            <a:r>
              <a:rPr lang="ja-JP" altLang="en-US" dirty="0"/>
              <a:t>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22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74837"/>
            <a:ext cx="8458199" cy="4678363"/>
          </a:xfrm>
        </p:spPr>
        <p:txBody>
          <a:bodyPr>
            <a:normAutofit/>
          </a:bodyPr>
          <a:lstStyle/>
          <a:p>
            <a:r>
              <a:rPr lang="en-US" dirty="0"/>
              <a:t>Followed by a </a:t>
            </a:r>
            <a:r>
              <a:rPr lang="en-US" dirty="0">
                <a:solidFill>
                  <a:srgbClr val="FF0000"/>
                </a:solidFill>
              </a:rPr>
              <a:t>vowel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at the end of an utterance</a:t>
            </a:r>
            <a:r>
              <a:rPr lang="en-US" dirty="0"/>
              <a:t>, </a:t>
            </a:r>
            <a:r>
              <a:rPr lang="ja-JP" altLang="en-US" dirty="0"/>
              <a:t>ん </a:t>
            </a:r>
            <a:r>
              <a:rPr lang="en-US" dirty="0"/>
              <a:t>indicates that the proceeding vowel is </a:t>
            </a:r>
            <a:r>
              <a:rPr lang="en-US" dirty="0">
                <a:solidFill>
                  <a:srgbClr val="FF0000"/>
                </a:solidFill>
              </a:rPr>
              <a:t>long and nasalized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(nasalized vowels in French words such as "bon," </a:t>
            </a:r>
          </a:p>
          <a:p>
            <a:pPr lvl="1"/>
            <a:r>
              <a:rPr lang="en-US" dirty="0"/>
              <a:t>Or in the English interjection "uh-uh" as in "no.")</a:t>
            </a:r>
          </a:p>
          <a:p>
            <a:pPr lvl="1"/>
            <a:r>
              <a:rPr lang="en-US" dirty="0"/>
              <a:t>Ex. </a:t>
            </a:r>
            <a:r>
              <a:rPr lang="ja-JP" altLang="en-US" dirty="0"/>
              <a:t>れんあい </a:t>
            </a:r>
            <a:r>
              <a:rPr lang="en-US" dirty="0" err="1"/>
              <a:t>rēai</a:t>
            </a:r>
            <a:r>
              <a:rPr lang="en-US" dirty="0"/>
              <a:t> (romance) 　</a:t>
            </a:r>
            <a:r>
              <a:rPr lang="ja-JP" altLang="en-US" dirty="0"/>
              <a:t>ほん </a:t>
            </a:r>
            <a:r>
              <a:rPr lang="en-US" dirty="0" err="1"/>
              <a:t>hō</a:t>
            </a:r>
            <a:r>
              <a:rPr lang="en-US" dirty="0"/>
              <a:t> (book)</a:t>
            </a:r>
          </a:p>
          <a:p>
            <a:r>
              <a:rPr lang="en-US" dirty="0"/>
              <a:t>Followed by </a:t>
            </a:r>
            <a:r>
              <a:rPr lang="en-US" dirty="0">
                <a:highlight>
                  <a:srgbClr val="FFFF00"/>
                </a:highlight>
              </a:rPr>
              <a:t>n, t, d, s, and z </a:t>
            </a:r>
            <a:r>
              <a:rPr lang="en-US" dirty="0"/>
              <a:t>sound, </a:t>
            </a:r>
            <a:r>
              <a:rPr lang="ja-JP" altLang="en-US" dirty="0"/>
              <a:t>ん </a:t>
            </a:r>
            <a:r>
              <a:rPr lang="en-US" dirty="0"/>
              <a:t>is pronounced as "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.“</a:t>
            </a:r>
          </a:p>
          <a:p>
            <a:pPr lvl="1"/>
            <a:r>
              <a:rPr lang="en-US" dirty="0"/>
              <a:t>ex. </a:t>
            </a:r>
            <a:r>
              <a:rPr lang="ja-JP" altLang="en-US" dirty="0"/>
              <a:t>おんな </a:t>
            </a:r>
            <a:r>
              <a:rPr lang="en-US" dirty="0" err="1"/>
              <a:t>onna</a:t>
            </a:r>
            <a:r>
              <a:rPr lang="en-US" dirty="0"/>
              <a:t> (woman)</a:t>
            </a:r>
          </a:p>
          <a:p>
            <a:r>
              <a:rPr lang="en-US" dirty="0"/>
              <a:t>Followed by </a:t>
            </a:r>
            <a:r>
              <a:rPr lang="en-US" dirty="0">
                <a:highlight>
                  <a:srgbClr val="FFFF00"/>
                </a:highlight>
              </a:rPr>
              <a:t>m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p</a:t>
            </a:r>
            <a:r>
              <a:rPr lang="en-US" dirty="0"/>
              <a:t>, and </a:t>
            </a:r>
            <a:r>
              <a:rPr lang="en-US" dirty="0">
                <a:highlight>
                  <a:srgbClr val="FFFF00"/>
                </a:highlight>
              </a:rPr>
              <a:t>b</a:t>
            </a:r>
            <a:r>
              <a:rPr lang="en-US" dirty="0"/>
              <a:t> sounds, </a:t>
            </a:r>
            <a:r>
              <a:rPr lang="ja-JP" altLang="en-US" dirty="0"/>
              <a:t>ん </a:t>
            </a:r>
            <a:r>
              <a:rPr lang="en-US" dirty="0"/>
              <a:t>is pronounced as "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.“</a:t>
            </a:r>
          </a:p>
          <a:p>
            <a:pPr lvl="1"/>
            <a:r>
              <a:rPr lang="en-US" dirty="0"/>
              <a:t>ex. </a:t>
            </a:r>
            <a:r>
              <a:rPr lang="ja-JP" altLang="en-US" dirty="0"/>
              <a:t>さんぽ </a:t>
            </a:r>
            <a:r>
              <a:rPr lang="en-US" dirty="0" err="1"/>
              <a:t>sampo</a:t>
            </a:r>
            <a:r>
              <a:rPr lang="en-US" dirty="0"/>
              <a:t> (stroll)</a:t>
            </a:r>
          </a:p>
          <a:p>
            <a:r>
              <a:rPr lang="en-US" dirty="0"/>
              <a:t>Followed by </a:t>
            </a:r>
            <a:r>
              <a:rPr lang="en-US" dirty="0">
                <a:highlight>
                  <a:srgbClr val="FFFF00"/>
                </a:highlight>
              </a:rPr>
              <a:t>k</a:t>
            </a:r>
            <a:r>
              <a:rPr lang="en-US" dirty="0"/>
              <a:t> and </a:t>
            </a:r>
            <a:r>
              <a:rPr lang="en-US" dirty="0">
                <a:highlight>
                  <a:srgbClr val="FFFF00"/>
                </a:highlight>
              </a:rPr>
              <a:t>g</a:t>
            </a:r>
            <a:r>
              <a:rPr lang="en-US" dirty="0"/>
              <a:t> sounds, </a:t>
            </a:r>
            <a:r>
              <a:rPr lang="ja-JP" altLang="en-US" dirty="0"/>
              <a:t>ん </a:t>
            </a:r>
            <a:r>
              <a:rPr lang="en-US" dirty="0"/>
              <a:t>is pronounced as "</a:t>
            </a:r>
            <a:r>
              <a:rPr lang="en-US" dirty="0">
                <a:solidFill>
                  <a:srgbClr val="FF0000"/>
                </a:solidFill>
              </a:rPr>
              <a:t>ng</a:t>
            </a:r>
            <a:r>
              <a:rPr lang="en-US" dirty="0"/>
              <a:t>." </a:t>
            </a:r>
          </a:p>
          <a:p>
            <a:pPr lvl="1"/>
            <a:r>
              <a:rPr lang="en-US" dirty="0"/>
              <a:t>ex. </a:t>
            </a:r>
            <a:r>
              <a:rPr lang="ja-JP" altLang="en-US" dirty="0"/>
              <a:t>まんが </a:t>
            </a:r>
            <a:r>
              <a:rPr lang="en-US" dirty="0" err="1"/>
              <a:t>maŋga</a:t>
            </a:r>
            <a:r>
              <a:rPr lang="en-US" dirty="0"/>
              <a:t> (comics)</a:t>
            </a:r>
          </a:p>
          <a:p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Pronunciation of </a:t>
            </a:r>
            <a:r>
              <a:rPr lang="ja-JP" altLang="en-US" dirty="0"/>
              <a:t>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7408333" cy="3450696"/>
          </a:xfrm>
        </p:spPr>
        <p:txBody>
          <a:bodyPr/>
          <a:lstStyle/>
          <a:p>
            <a:r>
              <a:rPr lang="en-US" dirty="0"/>
              <a:t>Free Book: </a:t>
            </a:r>
            <a:r>
              <a:rPr lang="en-US" dirty="0">
                <a:hlinkClick r:id="rId2"/>
              </a:rPr>
              <a:t>Japanese Hiragana &amp; Katakana for Beginners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you to memorize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771" y="2209800"/>
            <a:ext cx="3200400" cy="442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9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2438400"/>
            <a:ext cx="7594600" cy="3687763"/>
          </a:xfrm>
        </p:spPr>
        <p:txBody>
          <a:bodyPr>
            <a:normAutofit/>
          </a:bodyPr>
          <a:lstStyle/>
          <a:p>
            <a:r>
              <a:rPr lang="en-US" dirty="0"/>
              <a:t>1. Recognizing hiragana syllables and Writing hiragana</a:t>
            </a:r>
          </a:p>
          <a:p>
            <a:r>
              <a:rPr lang="en-US" dirty="0"/>
              <a:t>2. Recognizing katakana syllables and Writing katakana</a:t>
            </a:r>
          </a:p>
          <a:p>
            <a:r>
              <a:rPr lang="en-US" dirty="0"/>
              <a:t>3. Voiced consonants</a:t>
            </a:r>
          </a:p>
          <a:p>
            <a:r>
              <a:rPr lang="en-US" dirty="0"/>
              <a:t>4. Contracted sounds</a:t>
            </a:r>
          </a:p>
          <a:p>
            <a:r>
              <a:rPr lang="en-US" dirty="0"/>
              <a:t>5. Double consonants</a:t>
            </a:r>
          </a:p>
          <a:p>
            <a:r>
              <a:rPr lang="en-US" dirty="0"/>
              <a:t>6. Long vowels</a:t>
            </a:r>
          </a:p>
          <a:p>
            <a:r>
              <a:rPr lang="en-US" dirty="0"/>
              <a:t>7. Greetings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Objectives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52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http://coscom.co.jp/learnjapanese801/index.html</a:t>
            </a:r>
            <a:r>
              <a:rPr lang="ja-JP" altLang="en-US" dirty="0"/>
              <a:t>　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type Japanese</a:t>
            </a:r>
          </a:p>
        </p:txBody>
      </p:sp>
    </p:spTree>
    <p:extLst>
      <p:ext uri="{BB962C8B-B14F-4D97-AF65-F5344CB8AC3E}">
        <p14:creationId xmlns:p14="http://schemas.microsoft.com/office/powerpoint/2010/main" val="50404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romaji</a:t>
            </a:r>
            <a:r>
              <a:rPr lang="en-US" dirty="0"/>
              <a:t> vs. actual typing</a:t>
            </a:r>
          </a:p>
          <a:p>
            <a:r>
              <a:rPr lang="en-US" dirty="0"/>
              <a:t>There is gap between the </a:t>
            </a:r>
            <a:r>
              <a:rPr lang="en-US" dirty="0" err="1"/>
              <a:t>romaji</a:t>
            </a:r>
            <a:r>
              <a:rPr lang="en-US" dirty="0"/>
              <a:t> and actual typing.</a:t>
            </a:r>
            <a:br>
              <a:rPr lang="en-US" dirty="0"/>
            </a:br>
            <a:r>
              <a:rPr lang="en-US" dirty="0"/>
              <a:t>For example:</a:t>
            </a:r>
            <a:r>
              <a:rPr lang="zh-CN" altLang="en-US" dirty="0"/>
              <a:t>こんにちは</a:t>
            </a:r>
            <a:br>
              <a:rPr lang="en-US" dirty="0"/>
            </a:br>
            <a:r>
              <a:rPr lang="en-US" dirty="0" err="1"/>
              <a:t>romaji</a:t>
            </a:r>
            <a:r>
              <a:rPr lang="zh-CN" altLang="en-US" dirty="0"/>
              <a:t>：　</a:t>
            </a:r>
            <a:r>
              <a:rPr lang="en-US" dirty="0"/>
              <a:t>konnichi</a:t>
            </a:r>
            <a:r>
              <a:rPr lang="en-US" dirty="0">
                <a:solidFill>
                  <a:srgbClr val="FF0000"/>
                </a:solidFill>
              </a:rPr>
              <a:t>wa</a:t>
            </a:r>
            <a:br>
              <a:rPr lang="en-US" dirty="0"/>
            </a:br>
            <a:r>
              <a:rPr lang="en-US" dirty="0"/>
              <a:t>actual typing: </a:t>
            </a:r>
            <a:r>
              <a:rPr lang="en-US" dirty="0" err="1"/>
              <a:t>ko</a:t>
            </a:r>
            <a:r>
              <a:rPr lang="en-US" dirty="0" err="1">
                <a:solidFill>
                  <a:srgbClr val="FF0000"/>
                </a:solidFill>
              </a:rPr>
              <a:t>nn</a:t>
            </a:r>
            <a:r>
              <a:rPr lang="en-US" dirty="0" err="1"/>
              <a:t>nichi</a:t>
            </a:r>
            <a:r>
              <a:rPr lang="en-US" dirty="0" err="1">
                <a:solidFill>
                  <a:srgbClr val="FF0000"/>
                </a:solidFill>
              </a:rPr>
              <a:t>ha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Hint: type what you see, not what you hear.</a:t>
            </a:r>
          </a:p>
          <a:p>
            <a:pPr marL="0" indent="0">
              <a:buNone/>
            </a:pPr>
            <a:r>
              <a:rPr lang="ja-JP" altLang="en-US" dirty="0"/>
              <a:t>　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type Japanese</a:t>
            </a:r>
          </a:p>
        </p:txBody>
      </p:sp>
    </p:spTree>
    <p:extLst>
      <p:ext uri="{BB962C8B-B14F-4D97-AF65-F5344CB8AC3E}">
        <p14:creationId xmlns:p14="http://schemas.microsoft.com/office/powerpoint/2010/main" val="667406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41474-5FA3-40F5-AC0F-8091B757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08" y="1351096"/>
            <a:ext cx="32670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8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79094-2FD4-43AC-B465-8EEFE3C2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314450"/>
            <a:ext cx="7019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63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885F4B-1809-440B-BA24-795E482E4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5662D3-9ADF-45BC-9D37-99E9E3C5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079BD-C8CB-4FC2-AD29-A4BC72A15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057400"/>
            <a:ext cx="7458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31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3B0A83-C1BA-4572-AEFD-B67E8D4DC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50BF0B-EB79-44CB-B2A9-1603A180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19CD5-A319-4723-AC89-41593E0AD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435"/>
            <a:ext cx="9144000" cy="30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03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8D022-024E-404B-8E21-F865CA6E5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D1693A-3C94-4F55-A255-DC414279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570BD-0509-4CA9-8D5B-66ABEE90E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981200"/>
            <a:ext cx="36576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97A054-3995-4CA9-8A2F-45BB371AC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16293-53EF-4298-BB10-2A10F6E9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01C5B-1CCF-4383-9A90-C85366E7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80922"/>
            <a:ext cx="56102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1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B0CDF0-208D-4BD0-908F-3E145E1A3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4E1F99-48F7-4924-9450-79590632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3A8A1-60FB-4B9A-9396-180FA39B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91056"/>
            <a:ext cx="54578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8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587AB4-4899-4F79-8385-4C88EB813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7EC833-96A0-4E89-8D38-F01567D7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1B9C9-2541-46D6-8379-A3CAAB17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286000"/>
            <a:ext cx="79057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7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825297"/>
              </p:ext>
            </p:extLst>
          </p:nvPr>
        </p:nvGraphicFramePr>
        <p:xfrm>
          <a:off x="457200" y="1836420"/>
          <a:ext cx="8534400" cy="4107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6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w-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r-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y-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m-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h-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k-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わ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ら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や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ま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は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な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た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さ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か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あ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wa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ra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ya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ma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ha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na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sa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ka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り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み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ひ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に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ち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し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き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い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ri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mi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hi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ni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chi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shi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ki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i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る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ゆ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む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ふ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ぬ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つ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く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う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ru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yu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mu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fu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nu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tsu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su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ku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れ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め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へ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ね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て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せ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け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え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me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he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ke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を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ろ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よ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も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ほ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の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と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そ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お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wo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yo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mo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ho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so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ko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1. Recognizing hiragana syllables and Writing hiragana</a:t>
            </a:r>
          </a:p>
        </p:txBody>
      </p:sp>
    </p:spTree>
    <p:extLst>
      <p:ext uri="{BB962C8B-B14F-4D97-AF65-F5344CB8AC3E}">
        <p14:creationId xmlns:p14="http://schemas.microsoft.com/office/powerpoint/2010/main" val="569422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207986-241C-4D1E-90E1-27490949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 comparing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371A0C-D444-40B6-8F1F-B694C09F1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52A55B-E7E6-45D8-903B-F5916F11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28800"/>
            <a:ext cx="50577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25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207986-241C-4D1E-90E1-27490949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 comparing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371A0C-D444-40B6-8F1F-B694C09F1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18EB47-E2E3-42CE-9D2B-5F33187A4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957387"/>
            <a:ext cx="7429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3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03A55-81D7-414E-89B8-104EBDF0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68" y="1219199"/>
            <a:ext cx="4126031" cy="515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1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1527F-EFDC-4704-8212-090AC9EC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64008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44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54550C-BAF8-4B97-B0B7-D6A50EE0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45924-1468-4777-A300-032EA87F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85B89-7974-4270-A0C6-4BD594B9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1601"/>
            <a:ext cx="6858000" cy="48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98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3CEA5C-C043-4741-9005-A4DD011A6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1DF8BA-DCB1-4065-9197-49C0D418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Shape </a:t>
            </a:r>
            <a:br>
              <a:rPr lang="en-US" dirty="0"/>
            </a:br>
            <a:r>
              <a:rPr lang="en-US" dirty="0"/>
              <a:t>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605D7-C92B-4F7C-AEDF-6F3E668E3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72717"/>
            <a:ext cx="58293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2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BFFEDE-BCB0-47B5-8627-503EE3ED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FA02A-E5E2-480D-A35F-A11DE24BC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B79F6-1023-494C-857E-F5C9FB9DE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143124"/>
            <a:ext cx="73628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81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4C9624-98CD-41F6-855E-802B2F18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FEC202-E0E3-45E5-98E8-51570342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comparing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1163F-959A-4295-B3BF-C5FEB4A7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043112"/>
            <a:ext cx="69437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97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0"/>
            <a:ext cx="8048625" cy="3450696"/>
          </a:xfrm>
        </p:spPr>
        <p:txBody>
          <a:bodyPr/>
          <a:lstStyle/>
          <a:p>
            <a:r>
              <a:rPr lang="en-US" dirty="0"/>
              <a:t>You can transcribe 23 additional sounds by adding </a:t>
            </a:r>
            <a:r>
              <a:rPr lang="en-US" dirty="0">
                <a:solidFill>
                  <a:srgbClr val="FF0000"/>
                </a:solidFill>
              </a:rPr>
              <a:t>diacritic marks</a:t>
            </a:r>
            <a:r>
              <a:rPr lang="en-US" dirty="0"/>
              <a:t>. With a pair of short diagonal strokes (゛), the unvoiced consonants </a:t>
            </a:r>
            <a:r>
              <a:rPr lang="en-US" dirty="0">
                <a:solidFill>
                  <a:srgbClr val="FF0000"/>
                </a:solidFill>
              </a:rPr>
              <a:t>k, s, t, and h </a:t>
            </a:r>
            <a:r>
              <a:rPr lang="en-US" dirty="0"/>
              <a:t>become voiced consonants </a:t>
            </a:r>
            <a:r>
              <a:rPr lang="en-US" dirty="0">
                <a:solidFill>
                  <a:srgbClr val="FF0000"/>
                </a:solidFill>
              </a:rPr>
              <a:t>g, z, d, and b</a:t>
            </a:r>
            <a:r>
              <a:rPr lang="en-US" dirty="0"/>
              <a:t>, respectively. The consonant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 changes to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 with the addition of a small circle (゜).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Voiced consonants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267200"/>
            <a:ext cx="22574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71950"/>
            <a:ext cx="22574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757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/>
          <a:lstStyle/>
          <a:p>
            <a:r>
              <a:rPr lang="en-US" dirty="0"/>
              <a:t>Small </a:t>
            </a:r>
            <a:r>
              <a:rPr lang="ja-JP" altLang="en-US" dirty="0"/>
              <a:t>や</a:t>
            </a:r>
            <a:r>
              <a:rPr lang="en-US" altLang="ja-JP" dirty="0"/>
              <a:t>, </a:t>
            </a:r>
            <a:r>
              <a:rPr lang="ja-JP" altLang="en-US" dirty="0"/>
              <a:t>ゆ</a:t>
            </a:r>
            <a:r>
              <a:rPr lang="en-US" altLang="ja-JP" dirty="0"/>
              <a:t>, </a:t>
            </a:r>
            <a:r>
              <a:rPr lang="en-US" dirty="0"/>
              <a:t>and </a:t>
            </a:r>
            <a:r>
              <a:rPr lang="ja-JP" altLang="en-US" dirty="0"/>
              <a:t>よ </a:t>
            </a:r>
            <a:r>
              <a:rPr lang="en-US" dirty="0"/>
              <a:t>follow after letters in the second column (</a:t>
            </a:r>
            <a:r>
              <a:rPr lang="en-US" dirty="0" err="1"/>
              <a:t>i</a:t>
            </a:r>
            <a:r>
              <a:rPr lang="en-US" dirty="0"/>
              <a:t>-vowel hiragana, except </a:t>
            </a:r>
            <a:r>
              <a:rPr lang="ja-JP" altLang="en-US" dirty="0"/>
              <a:t>い</a:t>
            </a:r>
            <a:r>
              <a:rPr lang="en-US" altLang="ja-JP" dirty="0"/>
              <a:t>) </a:t>
            </a:r>
            <a:r>
              <a:rPr lang="en-US" dirty="0"/>
              <a:t>and are used to transcribe </a:t>
            </a:r>
            <a:r>
              <a:rPr lang="en-US" dirty="0">
                <a:solidFill>
                  <a:srgbClr val="FF0000"/>
                </a:solidFill>
              </a:rPr>
              <a:t>contracted sounds</a:t>
            </a:r>
            <a:r>
              <a:rPr lang="en-US"/>
              <a:t>. </a:t>
            </a:r>
          </a:p>
          <a:p>
            <a:r>
              <a:rPr lang="en-US"/>
              <a:t>The </a:t>
            </a:r>
            <a:r>
              <a:rPr lang="en-US" dirty="0"/>
              <a:t>contracted sound represents </a:t>
            </a:r>
            <a:r>
              <a:rPr lang="en-US" dirty="0">
                <a:solidFill>
                  <a:srgbClr val="FF0000"/>
                </a:solidFill>
              </a:rPr>
              <a:t>a single syllable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Contracted sounds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10125"/>
            <a:ext cx="426720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850945"/>
            <a:ext cx="4191000" cy="144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56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1. Recognizing hiragana syllables and Writing hiragana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vowels: </a:t>
            </a:r>
            <a:r>
              <a:rPr lang="ja-JP" altLang="en-US" dirty="0"/>
              <a:t>あ</a:t>
            </a:r>
            <a:r>
              <a:rPr lang="en-US" altLang="ja-JP" dirty="0"/>
              <a:t> </a:t>
            </a:r>
            <a:r>
              <a:rPr lang="ja-JP" altLang="en-US" dirty="0"/>
              <a:t>い う え お</a:t>
            </a:r>
            <a:endParaRPr lang="en-US" dirty="0"/>
          </a:p>
          <a:p>
            <a:r>
              <a:rPr lang="en-US" dirty="0"/>
              <a:t>Combine consonants  with 5 vowels.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56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1613" y="1344099"/>
            <a:ext cx="7597987" cy="4373563"/>
          </a:xfrm>
        </p:spPr>
        <p:txBody>
          <a:bodyPr>
            <a:normAutofit/>
          </a:bodyPr>
          <a:lstStyle/>
          <a:p>
            <a:r>
              <a:rPr lang="en-US" dirty="0"/>
              <a:t>Should be written in </a:t>
            </a:r>
            <a:r>
              <a:rPr lang="en-US" dirty="0">
                <a:solidFill>
                  <a:srgbClr val="FF0000"/>
                </a:solidFill>
              </a:rPr>
              <a:t>two grids</a:t>
            </a:r>
            <a:r>
              <a:rPr lang="en-US" dirty="0"/>
              <a:t> even though it is just one syllable.</a:t>
            </a:r>
          </a:p>
          <a:p>
            <a:r>
              <a:rPr lang="en-US" altLang="ja-JP" dirty="0"/>
              <a:t>The </a:t>
            </a:r>
            <a:r>
              <a:rPr lang="ja-JP" altLang="en-US" dirty="0"/>
              <a:t>ゃ</a:t>
            </a:r>
            <a:r>
              <a:rPr lang="en-US" altLang="ja-JP" dirty="0"/>
              <a:t>, </a:t>
            </a:r>
            <a:r>
              <a:rPr lang="ja-JP" altLang="en-US" dirty="0"/>
              <a:t>ゅ</a:t>
            </a:r>
            <a:r>
              <a:rPr lang="en-US" altLang="ja-JP" dirty="0"/>
              <a:t>, </a:t>
            </a:r>
            <a:r>
              <a:rPr lang="ja-JP" altLang="en-US" dirty="0"/>
              <a:t>ょ </a:t>
            </a:r>
            <a:endParaRPr lang="en-US" altLang="ja-JP" dirty="0"/>
          </a:p>
          <a:p>
            <a:pPr lvl="1"/>
            <a:r>
              <a:rPr lang="en-US" altLang="ja-JP" dirty="0"/>
              <a:t>Should be written </a:t>
            </a:r>
            <a:r>
              <a:rPr lang="en-US" altLang="ja-JP" dirty="0">
                <a:solidFill>
                  <a:srgbClr val="FF0000"/>
                </a:solidFill>
              </a:rPr>
              <a:t>small</a:t>
            </a:r>
            <a:r>
              <a:rPr lang="en-US" altLang="ja-JP" dirty="0"/>
              <a:t>, half of the size of the regular kana.</a:t>
            </a:r>
            <a:endParaRPr lang="ja-JP" altLang="ja-JP" dirty="0"/>
          </a:p>
          <a:p>
            <a:pPr lvl="1"/>
            <a:r>
              <a:rPr lang="en-US" altLang="ja-JP" dirty="0"/>
              <a:t>Should be on the </a:t>
            </a:r>
            <a:r>
              <a:rPr lang="en-US" altLang="ja-JP" dirty="0">
                <a:solidFill>
                  <a:srgbClr val="FF0000"/>
                </a:solidFill>
              </a:rPr>
              <a:t>left bottom</a:t>
            </a:r>
            <a:r>
              <a:rPr lang="en-US" altLang="ja-JP" dirty="0"/>
              <a:t> when written horizontally.</a:t>
            </a:r>
            <a:endParaRPr lang="ja-JP" altLang="ja-JP" dirty="0"/>
          </a:p>
          <a:p>
            <a:pPr lvl="1"/>
            <a:r>
              <a:rPr lang="en-US" altLang="ja-JP" dirty="0"/>
              <a:t>Should be on the </a:t>
            </a:r>
            <a:r>
              <a:rPr lang="en-US" altLang="ja-JP" dirty="0">
                <a:solidFill>
                  <a:srgbClr val="FF0000"/>
                </a:solidFill>
              </a:rPr>
              <a:t>right top</a:t>
            </a:r>
            <a:r>
              <a:rPr lang="en-US" altLang="ja-JP" dirty="0"/>
              <a:t> when written vertically.</a:t>
            </a:r>
            <a:endParaRPr lang="ja-JP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Contracted sounds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18501"/>
            <a:ext cx="4191000" cy="12954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063067" y="4092445"/>
            <a:ext cx="3449320" cy="23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08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/>
          <a:lstStyle/>
          <a:p>
            <a:r>
              <a:rPr lang="en-US" dirty="0"/>
              <a:t>For example, when we write </a:t>
            </a:r>
            <a:r>
              <a:rPr lang="ja-JP" altLang="en-US" dirty="0"/>
              <a:t>きょ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horizontally</a:t>
            </a:r>
            <a:r>
              <a:rPr lang="en-US" dirty="0"/>
              <a:t>, the small </a:t>
            </a:r>
            <a:r>
              <a:rPr lang="ja-JP" altLang="en-US" dirty="0"/>
              <a:t>ょ</a:t>
            </a:r>
            <a:r>
              <a:rPr lang="en-US" dirty="0"/>
              <a:t> will take a whole grid, but stays on the </a:t>
            </a:r>
            <a:r>
              <a:rPr lang="en-US" dirty="0">
                <a:solidFill>
                  <a:srgbClr val="FF0000"/>
                </a:solidFill>
              </a:rPr>
              <a:t>left bottom</a:t>
            </a:r>
            <a:r>
              <a:rPr lang="en-US" dirty="0"/>
              <a:t> of the next grid.</a:t>
            </a:r>
          </a:p>
          <a:p>
            <a:endParaRPr lang="en-US" dirty="0"/>
          </a:p>
          <a:p>
            <a:r>
              <a:rPr lang="en-US" altLang="ja-JP" dirty="0"/>
              <a:t>For example, when we write </a:t>
            </a:r>
            <a:r>
              <a:rPr lang="ja-JP" altLang="en-US" dirty="0"/>
              <a:t>きゃ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vertically</a:t>
            </a:r>
            <a:r>
              <a:rPr lang="en-US" altLang="ja-JP" dirty="0"/>
              <a:t>, the small </a:t>
            </a:r>
            <a:r>
              <a:rPr lang="ja-JP" altLang="en-US" dirty="0"/>
              <a:t>ゃ</a:t>
            </a:r>
            <a:r>
              <a:rPr lang="en-US" altLang="ja-JP" dirty="0"/>
              <a:t> will take a whole grid, but stays on the </a:t>
            </a:r>
            <a:r>
              <a:rPr lang="en-US" altLang="ja-JP" dirty="0">
                <a:solidFill>
                  <a:srgbClr val="FF0000"/>
                </a:solidFill>
              </a:rPr>
              <a:t>right top </a:t>
            </a:r>
            <a:r>
              <a:rPr lang="en-US" altLang="ja-JP" dirty="0"/>
              <a:t>of the next grid.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Contracted sounds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648200"/>
            <a:ext cx="4191000" cy="12954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486400" y="4114800"/>
            <a:ext cx="3449320" cy="23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18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Contracted sounds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1CD72B0-7C4C-4157-AEE2-0A192FF6F25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3875" y="3551473"/>
            <a:ext cx="3819525" cy="1790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CDB203-83D9-4DBB-BC13-EBE64F16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570840"/>
            <a:ext cx="5734050" cy="16383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00996C-F87E-48F5-B654-3419404B81D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4722812" y="3407569"/>
            <a:ext cx="36671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44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2656-8CFC-4C0E-A7C6-48069D96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 Contracted sounds</a:t>
            </a:r>
            <a:endParaRPr kumimoji="1" lang="ja-JP" alt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66140FD-BE0E-4621-A4FC-227B75B93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59990"/>
            <a:ext cx="6705600" cy="53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94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8399C-9086-44D9-8E22-DD35935D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sound "v" is sometimes written with </a:t>
            </a:r>
            <a:r>
              <a:rPr lang="ja-JP" altLang="en-US" dirty="0"/>
              <a:t>ウ゛</a:t>
            </a:r>
            <a:r>
              <a:rPr lang="en-US" altLang="ja-JP" dirty="0"/>
              <a:t>, the word "Venus" is sometimes written as </a:t>
            </a:r>
            <a:r>
              <a:rPr lang="ja-JP" altLang="en-US" dirty="0">
                <a:highlight>
                  <a:srgbClr val="FFFF00"/>
                </a:highlight>
              </a:rPr>
              <a:t>ビ</a:t>
            </a:r>
            <a:r>
              <a:rPr lang="ja-JP" altLang="en-US" dirty="0"/>
              <a:t>ーナス </a:t>
            </a:r>
            <a:r>
              <a:rPr lang="en-US" altLang="ja-JP" dirty="0"/>
              <a:t>or </a:t>
            </a:r>
            <a:r>
              <a:rPr lang="ja-JP" altLang="en-US" dirty="0">
                <a:highlight>
                  <a:srgbClr val="FFFF00"/>
                </a:highlight>
              </a:rPr>
              <a:t>ウ゛ィ</a:t>
            </a:r>
            <a:r>
              <a:rPr lang="ja-JP" altLang="en-US" dirty="0"/>
              <a:t>ーナス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378668-B515-421B-B072-DED70638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 Contracted sounds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592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09800"/>
            <a:ext cx="7408333" cy="3916363"/>
          </a:xfrm>
        </p:spPr>
        <p:txBody>
          <a:bodyPr/>
          <a:lstStyle/>
          <a:p>
            <a:r>
              <a:rPr lang="ja-JP" altLang="en-US" dirty="0"/>
              <a:t>かった </a:t>
            </a:r>
            <a:r>
              <a:rPr lang="en-US" dirty="0" err="1"/>
              <a:t>ka</a:t>
            </a:r>
            <a:r>
              <a:rPr lang="en-US" dirty="0" err="1">
                <a:solidFill>
                  <a:srgbClr val="FF0000"/>
                </a:solidFill>
              </a:rPr>
              <a:t>t</a:t>
            </a:r>
            <a:r>
              <a:rPr lang="en-US" dirty="0" err="1"/>
              <a:t>ta</a:t>
            </a:r>
            <a:r>
              <a:rPr lang="en-US" dirty="0"/>
              <a:t> (won)       cf. </a:t>
            </a:r>
            <a:r>
              <a:rPr lang="ja-JP" altLang="en-US" dirty="0"/>
              <a:t>かた　</a:t>
            </a:r>
            <a:r>
              <a:rPr lang="en-US" dirty="0"/>
              <a:t>kata (shoulder)</a:t>
            </a:r>
          </a:p>
          <a:p>
            <a:r>
              <a:rPr lang="ja-JP" altLang="en-US" dirty="0"/>
              <a:t>さっか </a:t>
            </a:r>
            <a:r>
              <a:rPr lang="en-US" dirty="0" err="1"/>
              <a:t>sa</a:t>
            </a:r>
            <a:r>
              <a:rPr lang="en-US" dirty="0" err="1">
                <a:solidFill>
                  <a:srgbClr val="FF0000"/>
                </a:solidFill>
              </a:rPr>
              <a:t>k</a:t>
            </a:r>
            <a:r>
              <a:rPr lang="en-US" dirty="0" err="1"/>
              <a:t>ka</a:t>
            </a:r>
            <a:r>
              <a:rPr lang="en-US" dirty="0"/>
              <a:t> (writer)</a:t>
            </a:r>
          </a:p>
          <a:p>
            <a:r>
              <a:rPr lang="ja-JP" altLang="en-US" dirty="0"/>
              <a:t>はっぱ </a:t>
            </a:r>
            <a:r>
              <a:rPr lang="en-US" dirty="0" err="1"/>
              <a:t>ha</a:t>
            </a:r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pa</a:t>
            </a:r>
            <a:r>
              <a:rPr lang="en-US" dirty="0"/>
              <a:t> (leaf)</a:t>
            </a:r>
          </a:p>
          <a:p>
            <a:r>
              <a:rPr lang="ja-JP" altLang="en-US" dirty="0"/>
              <a:t>ざっし </a:t>
            </a:r>
            <a:r>
              <a:rPr lang="en-US" dirty="0" err="1"/>
              <a:t>za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lang="en-US" dirty="0" err="1"/>
              <a:t>shi</a:t>
            </a:r>
            <a:r>
              <a:rPr lang="en-US" dirty="0"/>
              <a:t> (magazine)</a:t>
            </a:r>
          </a:p>
          <a:p>
            <a:endParaRPr lang="en-US" dirty="0"/>
          </a:p>
          <a:p>
            <a:r>
              <a:rPr lang="en-US" dirty="0"/>
              <a:t>small letter, 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en-US" altLang="ja-JP" dirty="0"/>
              <a:t>,( </a:t>
            </a:r>
            <a:r>
              <a:rPr lang="en-US" dirty="0"/>
              <a:t>which is half of the size of the regular </a:t>
            </a:r>
            <a:r>
              <a:rPr lang="ja-JP" altLang="en-US" dirty="0">
                <a:solidFill>
                  <a:srgbClr val="FF0000"/>
                </a:solidFill>
              </a:rPr>
              <a:t>つ</a:t>
            </a:r>
            <a:r>
              <a:rPr lang="en-US" altLang="ja-JP" dirty="0"/>
              <a:t>), </a:t>
            </a:r>
            <a:r>
              <a:rPr lang="en-US" dirty="0"/>
              <a:t>which is used when transcribing </a:t>
            </a:r>
            <a:r>
              <a:rPr lang="en-US" dirty="0">
                <a:solidFill>
                  <a:srgbClr val="FF0000"/>
                </a:solidFill>
              </a:rPr>
              <a:t>double consonants</a:t>
            </a:r>
            <a:r>
              <a:rPr lang="en-US" dirty="0"/>
              <a:t> such as </a:t>
            </a:r>
            <a:r>
              <a:rPr lang="en-US" dirty="0" err="1"/>
              <a:t>tt</a:t>
            </a:r>
            <a:r>
              <a:rPr lang="en-US" dirty="0"/>
              <a:t> and pp.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Double consonants</a:t>
            </a:r>
          </a:p>
        </p:txBody>
      </p:sp>
    </p:spTree>
    <p:extLst>
      <p:ext uri="{BB962C8B-B14F-4D97-AF65-F5344CB8AC3E}">
        <p14:creationId xmlns:p14="http://schemas.microsoft.com/office/powerpoint/2010/main" val="1811092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0099" y="1600200"/>
            <a:ext cx="7408333" cy="3916363"/>
          </a:xfrm>
        </p:spPr>
        <p:txBody>
          <a:bodyPr/>
          <a:lstStyle/>
          <a:p>
            <a:r>
              <a:rPr lang="en-US" dirty="0"/>
              <a:t>How to Input Hiragana Double Consonants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Double consonants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28" y="2362200"/>
            <a:ext cx="7218947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173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0099" y="1600200"/>
            <a:ext cx="7651901" cy="4343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to Input Hiragana Double Consonants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at </a:t>
            </a:r>
            <a:r>
              <a:rPr lang="en-US" dirty="0">
                <a:hlinkClick r:id="rId2"/>
              </a:rPr>
              <a:t>http://coscom.co.jp/learnjapanese801/lesson04.html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Double consonants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70770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32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1828800"/>
            <a:ext cx="7924800" cy="4297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to pronounce double consonants</a:t>
            </a:r>
          </a:p>
          <a:p>
            <a:pPr lvl="1"/>
            <a:r>
              <a:rPr lang="ja-JP" altLang="en-US" dirty="0"/>
              <a:t>かった </a:t>
            </a:r>
            <a:r>
              <a:rPr lang="en-US" dirty="0" err="1"/>
              <a:t>ka</a:t>
            </a:r>
            <a:r>
              <a:rPr lang="en-US" dirty="0" err="1">
                <a:solidFill>
                  <a:srgbClr val="FF0000"/>
                </a:solidFill>
              </a:rPr>
              <a:t>t</a:t>
            </a:r>
            <a:r>
              <a:rPr lang="en-US" dirty="0" err="1"/>
              <a:t>ta</a:t>
            </a:r>
            <a:r>
              <a:rPr lang="en-US" dirty="0"/>
              <a:t> (won) </a:t>
            </a:r>
          </a:p>
          <a:p>
            <a:pPr lvl="1"/>
            <a:r>
              <a:rPr lang="ja-JP" altLang="en-US" dirty="0"/>
              <a:t>さっか </a:t>
            </a:r>
            <a:r>
              <a:rPr lang="en-US" dirty="0" err="1"/>
              <a:t>sa</a:t>
            </a:r>
            <a:r>
              <a:rPr lang="en-US" dirty="0" err="1">
                <a:solidFill>
                  <a:srgbClr val="FF0000"/>
                </a:solidFill>
              </a:rPr>
              <a:t>k</a:t>
            </a:r>
            <a:r>
              <a:rPr lang="en-US" dirty="0" err="1"/>
              <a:t>ka</a:t>
            </a:r>
            <a:r>
              <a:rPr lang="en-US" dirty="0"/>
              <a:t> (writer)</a:t>
            </a:r>
          </a:p>
          <a:p>
            <a:pPr lvl="1"/>
            <a:r>
              <a:rPr lang="ja-JP" altLang="en-US" dirty="0"/>
              <a:t>はっぱ </a:t>
            </a:r>
            <a:r>
              <a:rPr lang="en-US" dirty="0" err="1"/>
              <a:t>ha</a:t>
            </a:r>
            <a:r>
              <a:rPr lang="en-US" dirty="0" err="1">
                <a:solidFill>
                  <a:srgbClr val="FF0000"/>
                </a:solidFill>
              </a:rPr>
              <a:t>p</a:t>
            </a:r>
            <a:r>
              <a:rPr lang="en-US" dirty="0" err="1"/>
              <a:t>pa</a:t>
            </a:r>
            <a:r>
              <a:rPr lang="en-US" dirty="0"/>
              <a:t> (leaf)</a:t>
            </a:r>
          </a:p>
          <a:p>
            <a:pPr lvl="1"/>
            <a:r>
              <a:rPr lang="ja-JP" altLang="en-US" dirty="0"/>
              <a:t>ざっし </a:t>
            </a:r>
            <a:r>
              <a:rPr lang="en-US" dirty="0" err="1"/>
              <a:t>za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lang="en-US" dirty="0" err="1"/>
              <a:t>shi</a:t>
            </a:r>
            <a:r>
              <a:rPr lang="en-US" dirty="0"/>
              <a:t> (magazine)</a:t>
            </a:r>
          </a:p>
          <a:p>
            <a:endParaRPr lang="en-US" dirty="0"/>
          </a:p>
          <a:p>
            <a:r>
              <a:rPr lang="en-US" dirty="0"/>
              <a:t>A chocked pause, feeling like you got choked and stayed in that situation for one beat.</a:t>
            </a:r>
          </a:p>
          <a:p>
            <a:r>
              <a:rPr lang="en-US" dirty="0"/>
              <a:t>Pronounce the phrases "blac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at", "ba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og". Holding your tongue in the position at the preceding vowel, and then release the breath in a larger burst than usual.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Double consonants</a:t>
            </a:r>
          </a:p>
        </p:txBody>
      </p:sp>
    </p:spTree>
    <p:extLst>
      <p:ext uri="{BB962C8B-B14F-4D97-AF65-F5344CB8AC3E}">
        <p14:creationId xmlns:p14="http://schemas.microsoft.com/office/powerpoint/2010/main" val="831556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1828800"/>
            <a:ext cx="7924800" cy="4297363"/>
          </a:xfrm>
        </p:spPr>
        <p:txBody>
          <a:bodyPr>
            <a:normAutofit/>
          </a:bodyPr>
          <a:lstStyle/>
          <a:p>
            <a:r>
              <a:rPr lang="en-US" altLang="zh-CN" dirty="0"/>
              <a:t>The size</a:t>
            </a:r>
            <a:endParaRPr lang="en-US" dirty="0"/>
          </a:p>
          <a:p>
            <a:pPr lvl="1"/>
            <a:r>
              <a:rPr lang="en-US" dirty="0"/>
              <a:t>small </a:t>
            </a:r>
            <a:r>
              <a:rPr lang="ja-JP" altLang="en-US" dirty="0"/>
              <a:t>っ</a:t>
            </a:r>
            <a:r>
              <a:rPr lang="en-US" altLang="ja-JP" dirty="0"/>
              <a:t>: half of the size of big </a:t>
            </a:r>
            <a:r>
              <a:rPr lang="ja-JP" altLang="en-US" dirty="0"/>
              <a:t>つ</a:t>
            </a:r>
            <a:r>
              <a:rPr lang="en-US" altLang="ja-JP" dirty="0"/>
              <a:t>.</a:t>
            </a:r>
            <a:endParaRPr lang="en-US" dirty="0"/>
          </a:p>
          <a:p>
            <a:pPr lvl="1"/>
            <a:r>
              <a:rPr lang="en-US" altLang="ja-JP" dirty="0"/>
              <a:t>big </a:t>
            </a:r>
            <a:r>
              <a:rPr lang="ja-JP" altLang="en-US" dirty="0"/>
              <a:t>つ</a:t>
            </a:r>
            <a:r>
              <a:rPr lang="en-US" altLang="ja-JP" dirty="0"/>
              <a:t>:  regular size as normal letter.</a:t>
            </a:r>
          </a:p>
          <a:p>
            <a:endParaRPr lang="en-US" dirty="0"/>
          </a:p>
          <a:p>
            <a:r>
              <a:rPr lang="en-US" dirty="0"/>
              <a:t>Pronunciation</a:t>
            </a:r>
          </a:p>
          <a:p>
            <a:pPr lvl="1"/>
            <a:r>
              <a:rPr lang="en-US" dirty="0"/>
              <a:t>small </a:t>
            </a:r>
            <a:r>
              <a:rPr lang="ja-JP" altLang="en-US" dirty="0"/>
              <a:t>っ</a:t>
            </a:r>
            <a:r>
              <a:rPr lang="en-US" altLang="ja-JP" dirty="0"/>
              <a:t>: </a:t>
            </a:r>
            <a:r>
              <a:rPr lang="ja-JP" altLang="en-US" dirty="0"/>
              <a:t> </a:t>
            </a:r>
            <a:r>
              <a:rPr lang="en-US" altLang="ja-JP" dirty="0"/>
              <a:t>is </a:t>
            </a:r>
            <a:r>
              <a:rPr lang="en-US" altLang="ja-JP" dirty="0">
                <a:solidFill>
                  <a:srgbClr val="FF0000"/>
                </a:solidFill>
              </a:rPr>
              <a:t>NOT</a:t>
            </a:r>
            <a:r>
              <a:rPr lang="en-US" altLang="ja-JP" dirty="0"/>
              <a:t> pronounced as </a:t>
            </a:r>
            <a:r>
              <a:rPr lang="en-US" altLang="ja-JP" dirty="0" err="1"/>
              <a:t>tsu</a:t>
            </a:r>
            <a:r>
              <a:rPr lang="en-US" altLang="ja-JP" dirty="0"/>
              <a:t>, is just a chocked pause.</a:t>
            </a:r>
            <a:endParaRPr lang="en-US" dirty="0"/>
          </a:p>
          <a:p>
            <a:pPr lvl="1"/>
            <a:r>
              <a:rPr lang="en-US" altLang="ja-JP" dirty="0"/>
              <a:t>big </a:t>
            </a:r>
            <a:r>
              <a:rPr lang="ja-JP" altLang="en-US" dirty="0"/>
              <a:t>つ</a:t>
            </a:r>
            <a:r>
              <a:rPr lang="en-US" altLang="ja-JP" dirty="0"/>
              <a:t>:  pronounced as </a:t>
            </a:r>
            <a:r>
              <a:rPr lang="en-US" altLang="ja-JP" dirty="0" err="1"/>
              <a:t>tsu</a:t>
            </a:r>
            <a:r>
              <a:rPr lang="en-US" altLang="ja-JP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Double consonants</a:t>
            </a:r>
            <a:br>
              <a:rPr lang="en-US" dirty="0"/>
            </a:br>
            <a:r>
              <a:rPr lang="en-US" sz="3600" dirty="0"/>
              <a:t>summary of </a:t>
            </a:r>
            <a:r>
              <a:rPr lang="en-US" sz="3100" dirty="0"/>
              <a:t>small </a:t>
            </a:r>
            <a:r>
              <a:rPr lang="ja-JP" altLang="en-US" sz="3100" dirty="0"/>
              <a:t>っ </a:t>
            </a:r>
            <a:r>
              <a:rPr lang="en-US" altLang="ja-JP" sz="3100" dirty="0"/>
              <a:t>vs. big </a:t>
            </a:r>
            <a:r>
              <a:rPr lang="ja-JP" altLang="en-US" sz="3100" dirty="0"/>
              <a:t>つ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8524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05000"/>
            <a:ext cx="7408333" cy="3450696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http://genki.japantimes.co.jp/site/self/site/hiragana/hiragana.html</a:t>
            </a:r>
            <a:r>
              <a:rPr lang="en-US" sz="1800" dirty="0"/>
              <a:t>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Recognizing hiragana syllables and Writing hiragana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6200" y="2671613"/>
            <a:ext cx="9067800" cy="4005412"/>
            <a:chOff x="76200" y="2671613"/>
            <a:chExt cx="9067800" cy="400541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2671613"/>
              <a:ext cx="5520063" cy="4005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025" y="2671613"/>
              <a:ext cx="3228975" cy="207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5105400" y="3709838"/>
              <a:ext cx="914400" cy="5573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6092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1828800"/>
            <a:ext cx="7924800" cy="4297363"/>
          </a:xfrm>
        </p:spPr>
        <p:txBody>
          <a:bodyPr>
            <a:normAutofit/>
          </a:bodyPr>
          <a:lstStyle/>
          <a:p>
            <a:r>
              <a:rPr lang="en-US" dirty="0"/>
              <a:t>Writing </a:t>
            </a:r>
          </a:p>
          <a:p>
            <a:pPr lvl="1"/>
            <a:r>
              <a:rPr lang="en-US" dirty="0"/>
              <a:t>small </a:t>
            </a:r>
            <a:r>
              <a:rPr lang="ja-JP" altLang="en-US" dirty="0"/>
              <a:t>っ</a:t>
            </a:r>
            <a:r>
              <a:rPr lang="en-US" altLang="ja-JP" dirty="0"/>
              <a:t>: on the left bottom when it is written in horizontal, right top in vertical.</a:t>
            </a:r>
            <a:r>
              <a:rPr lang="ja-JP" altLang="en-US" dirty="0"/>
              <a:t> </a:t>
            </a:r>
            <a:endParaRPr lang="en-US" altLang="ja-JP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altLang="ja-JP" dirty="0"/>
              <a:t>big </a:t>
            </a:r>
            <a:r>
              <a:rPr lang="ja-JP" altLang="en-US" dirty="0"/>
              <a:t>つ</a:t>
            </a:r>
            <a:r>
              <a:rPr lang="en-US" altLang="ja-JP" dirty="0"/>
              <a:t>: the center of the grid.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Double consonants</a:t>
            </a:r>
            <a:br>
              <a:rPr lang="en-US" dirty="0"/>
            </a:br>
            <a:r>
              <a:rPr lang="en-US" sz="3600" dirty="0"/>
              <a:t>summary of </a:t>
            </a:r>
            <a:r>
              <a:rPr lang="en-US" sz="3100" dirty="0"/>
              <a:t>small </a:t>
            </a:r>
            <a:r>
              <a:rPr lang="ja-JP" altLang="en-US" sz="3100" dirty="0"/>
              <a:t>っ </a:t>
            </a:r>
            <a:r>
              <a:rPr lang="en-US" altLang="ja-JP" sz="3100" dirty="0"/>
              <a:t>vs. big </a:t>
            </a:r>
            <a:r>
              <a:rPr lang="ja-JP" altLang="en-US" sz="3100" dirty="0"/>
              <a:t>つ</a:t>
            </a:r>
            <a:endParaRPr lang="en-US" sz="4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6600"/>
            <a:ext cx="1800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819400"/>
            <a:ext cx="26384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486400"/>
            <a:ext cx="20478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029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1828800"/>
            <a:ext cx="7924800" cy="4297363"/>
          </a:xfrm>
        </p:spPr>
        <p:txBody>
          <a:bodyPr>
            <a:normAutofit/>
          </a:bodyPr>
          <a:lstStyle/>
          <a:p>
            <a:r>
              <a:rPr lang="en-US" dirty="0"/>
              <a:t>type </a:t>
            </a:r>
          </a:p>
          <a:p>
            <a:pPr lvl="1"/>
            <a:r>
              <a:rPr lang="en-US" dirty="0"/>
              <a:t>small </a:t>
            </a:r>
            <a:r>
              <a:rPr lang="ja-JP" altLang="en-US" dirty="0"/>
              <a:t>っ</a:t>
            </a:r>
            <a:r>
              <a:rPr lang="en-US" altLang="ja-JP" dirty="0"/>
              <a:t>: type two consonants that are behind the</a:t>
            </a:r>
            <a:r>
              <a:rPr lang="ja-JP" altLang="en-US" dirty="0"/>
              <a:t>っ</a:t>
            </a:r>
            <a:r>
              <a:rPr lang="en-US" altLang="ja-JP" dirty="0"/>
              <a:t>.</a:t>
            </a:r>
          </a:p>
          <a:p>
            <a:pPr lvl="2"/>
            <a:r>
              <a:rPr lang="en-US" altLang="ja-JP" dirty="0" err="1"/>
              <a:t>eg</a:t>
            </a:r>
            <a:r>
              <a:rPr lang="en-US" altLang="ja-JP" dirty="0"/>
              <a:t>: </a:t>
            </a:r>
            <a:r>
              <a:rPr lang="ja-JP" altLang="en-US" dirty="0"/>
              <a:t>か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た </a:t>
            </a:r>
            <a:r>
              <a:rPr lang="en-US" dirty="0" err="1"/>
              <a:t>ka</a:t>
            </a:r>
            <a:r>
              <a:rPr lang="en-US" dirty="0" err="1">
                <a:solidFill>
                  <a:srgbClr val="FF0000"/>
                </a:solidFill>
              </a:rPr>
              <a:t>t</a:t>
            </a:r>
            <a:r>
              <a:rPr lang="en-US" dirty="0" err="1"/>
              <a:t>ta</a:t>
            </a:r>
            <a:r>
              <a:rPr lang="en-US" dirty="0"/>
              <a:t> (won)  type </a:t>
            </a:r>
            <a:r>
              <a:rPr lang="en-US" dirty="0" err="1"/>
              <a:t>tt</a:t>
            </a:r>
            <a:r>
              <a:rPr lang="en-US" dirty="0"/>
              <a:t> to get the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endParaRPr lang="en-US" dirty="0"/>
          </a:p>
          <a:p>
            <a:pPr lvl="1"/>
            <a:endParaRPr lang="en-US" altLang="ja-JP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altLang="ja-JP" dirty="0"/>
              <a:t>big </a:t>
            </a:r>
            <a:r>
              <a:rPr lang="ja-JP" altLang="en-US" dirty="0"/>
              <a:t>つ</a:t>
            </a:r>
            <a:r>
              <a:rPr lang="en-US" altLang="ja-JP" dirty="0"/>
              <a:t>: type </a:t>
            </a:r>
            <a:r>
              <a:rPr lang="en-US" altLang="ja-JP" dirty="0" err="1"/>
              <a:t>tsu</a:t>
            </a:r>
            <a:r>
              <a:rPr lang="en-US" altLang="ja-JP" dirty="0"/>
              <a:t> or </a:t>
            </a:r>
            <a:r>
              <a:rPr lang="en-US" altLang="ja-JP" dirty="0" err="1"/>
              <a:t>tu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Double consonants</a:t>
            </a:r>
            <a:br>
              <a:rPr lang="en-US" dirty="0"/>
            </a:br>
            <a:r>
              <a:rPr lang="en-US" sz="3600" dirty="0"/>
              <a:t>summary of </a:t>
            </a:r>
            <a:r>
              <a:rPr lang="en-US" sz="3100" dirty="0"/>
              <a:t>small </a:t>
            </a:r>
            <a:r>
              <a:rPr lang="ja-JP" altLang="en-US" sz="3100" dirty="0"/>
              <a:t>っ </a:t>
            </a:r>
            <a:r>
              <a:rPr lang="en-US" altLang="ja-JP" sz="3100" dirty="0"/>
              <a:t>vs. big </a:t>
            </a:r>
            <a:r>
              <a:rPr lang="ja-JP" altLang="en-US" sz="3100" dirty="0"/>
              <a:t>つ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6195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さ</a:t>
            </a:r>
            <a:r>
              <a:rPr lang="ja-JP" altLang="en-US" dirty="0">
                <a:solidFill>
                  <a:srgbClr val="FF0000"/>
                </a:solidFill>
              </a:rPr>
              <a:t>ん</a:t>
            </a:r>
            <a:r>
              <a:rPr lang="ja-JP" altLang="en-US" dirty="0"/>
              <a:t>ねん　</a:t>
            </a:r>
            <a:r>
              <a:rPr lang="en-US" dirty="0" err="1"/>
              <a:t>sa</a:t>
            </a:r>
            <a:r>
              <a:rPr lang="en-US" dirty="0" err="1">
                <a:solidFill>
                  <a:srgbClr val="FF0000"/>
                </a:solidFill>
              </a:rPr>
              <a:t>n</a:t>
            </a:r>
            <a:r>
              <a:rPr lang="en-US" dirty="0" err="1"/>
              <a:t>nen</a:t>
            </a:r>
            <a:r>
              <a:rPr lang="en-US" dirty="0"/>
              <a:t> (three years)</a:t>
            </a:r>
          </a:p>
          <a:p>
            <a:r>
              <a:rPr lang="ja-JP" altLang="en-US" dirty="0"/>
              <a:t>あ</a:t>
            </a:r>
            <a:r>
              <a:rPr lang="ja-JP" altLang="en-US" dirty="0">
                <a:solidFill>
                  <a:srgbClr val="FF0000"/>
                </a:solidFill>
              </a:rPr>
              <a:t>ん</a:t>
            </a:r>
            <a:r>
              <a:rPr lang="ja-JP" altLang="en-US" dirty="0"/>
              <a:t>ない　</a:t>
            </a:r>
            <a:r>
              <a:rPr lang="en-US" dirty="0" err="1"/>
              <a:t>annai</a:t>
            </a:r>
            <a:r>
              <a:rPr lang="en-US" dirty="0"/>
              <a:t> (guide)</a:t>
            </a:r>
          </a:p>
          <a:p>
            <a:endParaRPr lang="en-US" dirty="0"/>
          </a:p>
          <a:p>
            <a:r>
              <a:rPr lang="en-US" dirty="0"/>
              <a:t>Note double consonant n's as in </a:t>
            </a:r>
            <a:r>
              <a:rPr lang="en-US" dirty="0" err="1"/>
              <a:t>sannen</a:t>
            </a:r>
            <a:r>
              <a:rPr lang="en-US" dirty="0"/>
              <a:t> (three years) are written with </a:t>
            </a:r>
            <a:r>
              <a:rPr lang="ja-JP" altLang="en-US" dirty="0"/>
              <a:t>ん </a:t>
            </a:r>
            <a:r>
              <a:rPr lang="en-US" altLang="ja-JP" dirty="0"/>
              <a:t>+ </a:t>
            </a:r>
            <a:r>
              <a:rPr lang="en-US" dirty="0"/>
              <a:t>a hiragana with an initial n sound (</a:t>
            </a:r>
            <a:r>
              <a:rPr lang="ja-JP" altLang="en-US" dirty="0"/>
              <a:t>な</a:t>
            </a:r>
            <a:r>
              <a:rPr lang="en-US" altLang="ja-JP" dirty="0"/>
              <a:t>, </a:t>
            </a:r>
            <a:r>
              <a:rPr lang="ja-JP" altLang="en-US" dirty="0"/>
              <a:t>に</a:t>
            </a:r>
            <a:r>
              <a:rPr lang="en-US" altLang="ja-JP" dirty="0"/>
              <a:t>, </a:t>
            </a:r>
            <a:r>
              <a:rPr lang="ja-JP" altLang="en-US" dirty="0"/>
              <a:t>ぬ</a:t>
            </a:r>
            <a:r>
              <a:rPr lang="en-US" altLang="ja-JP" dirty="0"/>
              <a:t>, </a:t>
            </a:r>
            <a:r>
              <a:rPr lang="ja-JP" altLang="en-US" dirty="0"/>
              <a:t>ね</a:t>
            </a:r>
            <a:r>
              <a:rPr lang="en-US" altLang="ja-JP" dirty="0"/>
              <a:t>, </a:t>
            </a:r>
            <a:r>
              <a:rPr lang="ja-JP" altLang="en-US" dirty="0"/>
              <a:t>の</a:t>
            </a:r>
            <a:r>
              <a:rPr lang="en-US" altLang="ja-JP" dirty="0"/>
              <a:t>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Double consonants</a:t>
            </a:r>
          </a:p>
        </p:txBody>
      </p:sp>
    </p:spTree>
    <p:extLst>
      <p:ext uri="{BB962C8B-B14F-4D97-AF65-F5344CB8AC3E}">
        <p14:creationId xmlns:p14="http://schemas.microsoft.com/office/powerpoint/2010/main" val="1213264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aa</a:t>
            </a:r>
            <a:r>
              <a:rPr lang="en-US" dirty="0"/>
              <a:t>　</a:t>
            </a:r>
            <a:r>
              <a:rPr lang="ja-JP" altLang="en-US" dirty="0"/>
              <a:t>おば</a:t>
            </a:r>
            <a:r>
              <a:rPr lang="ja-JP" altLang="en-US" dirty="0">
                <a:solidFill>
                  <a:srgbClr val="FF0000"/>
                </a:solidFill>
              </a:rPr>
              <a:t>あ</a:t>
            </a:r>
            <a:r>
              <a:rPr lang="ja-JP" altLang="en-US" dirty="0"/>
              <a:t>さん </a:t>
            </a:r>
            <a:r>
              <a:rPr lang="en-US" dirty="0" err="1"/>
              <a:t>oba</a:t>
            </a:r>
            <a:r>
              <a:rPr lang="en-US" dirty="0" err="1">
                <a:solidFill>
                  <a:srgbClr val="FF0000"/>
                </a:solidFill>
              </a:rPr>
              <a:t>a</a:t>
            </a:r>
            <a:r>
              <a:rPr lang="en-US" dirty="0" err="1"/>
              <a:t>san</a:t>
            </a:r>
            <a:r>
              <a:rPr lang="en-US" dirty="0"/>
              <a:t> (grandmother)　cf. </a:t>
            </a:r>
            <a:r>
              <a:rPr lang="ja-JP" altLang="en-US" dirty="0"/>
              <a:t>おばさん </a:t>
            </a:r>
            <a:r>
              <a:rPr lang="en-US" dirty="0" err="1"/>
              <a:t>obasan</a:t>
            </a:r>
            <a:r>
              <a:rPr lang="en-US" dirty="0"/>
              <a:t> (aunt)</a:t>
            </a:r>
          </a:p>
          <a:p>
            <a:r>
              <a:rPr lang="en-US" dirty="0">
                <a:solidFill>
                  <a:srgbClr val="FF0000"/>
                </a:solidFill>
              </a:rPr>
              <a:t>ii</a:t>
            </a:r>
            <a:r>
              <a:rPr lang="en-US" dirty="0"/>
              <a:t>　</a:t>
            </a:r>
            <a:r>
              <a:rPr lang="ja-JP" altLang="en-US" dirty="0"/>
              <a:t>おじ</a:t>
            </a:r>
            <a:r>
              <a:rPr lang="ja-JP" altLang="en-US" dirty="0">
                <a:solidFill>
                  <a:srgbClr val="FF0000"/>
                </a:solidFill>
              </a:rPr>
              <a:t>い</a:t>
            </a:r>
            <a:r>
              <a:rPr lang="ja-JP" altLang="en-US" dirty="0"/>
              <a:t>さん </a:t>
            </a:r>
            <a:r>
              <a:rPr lang="en-US" dirty="0" err="1"/>
              <a:t>oji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 err="1"/>
              <a:t>san</a:t>
            </a:r>
            <a:r>
              <a:rPr lang="en-US" dirty="0"/>
              <a:t> (grandfather) cf.　</a:t>
            </a:r>
            <a:r>
              <a:rPr lang="ja-JP" altLang="en-US" dirty="0"/>
              <a:t>おじさん </a:t>
            </a:r>
            <a:r>
              <a:rPr lang="en-US" dirty="0" err="1"/>
              <a:t>ojisan</a:t>
            </a:r>
            <a:r>
              <a:rPr lang="en-US" dirty="0"/>
              <a:t> (uncle)</a:t>
            </a:r>
          </a:p>
          <a:p>
            <a:r>
              <a:rPr lang="en-US" dirty="0" err="1">
                <a:solidFill>
                  <a:srgbClr val="FF0000"/>
                </a:solidFill>
              </a:rPr>
              <a:t>uu</a:t>
            </a:r>
            <a:r>
              <a:rPr lang="en-US" dirty="0"/>
              <a:t>　</a:t>
            </a:r>
            <a:r>
              <a:rPr lang="ja-JP" altLang="en-US" dirty="0"/>
              <a:t>す</a:t>
            </a:r>
            <a:r>
              <a:rPr lang="ja-JP" altLang="en-US" dirty="0">
                <a:solidFill>
                  <a:srgbClr val="FF0000"/>
                </a:solidFill>
              </a:rPr>
              <a:t>う</a:t>
            </a:r>
            <a:r>
              <a:rPr lang="ja-JP" altLang="en-US" dirty="0"/>
              <a:t>じ </a:t>
            </a:r>
            <a:r>
              <a:rPr lang="en-US" dirty="0" err="1"/>
              <a:t>su</a:t>
            </a:r>
            <a:r>
              <a:rPr lang="en-US" dirty="0" err="1">
                <a:solidFill>
                  <a:srgbClr val="FF0000"/>
                </a:solidFill>
              </a:rPr>
              <a:t>u</a:t>
            </a:r>
            <a:r>
              <a:rPr lang="en-US" dirty="0" err="1"/>
              <a:t>ji</a:t>
            </a:r>
            <a:r>
              <a:rPr lang="en-US" dirty="0"/>
              <a:t> (number)</a:t>
            </a:r>
          </a:p>
          <a:p>
            <a:endParaRPr lang="en-US" dirty="0"/>
          </a:p>
          <a:p>
            <a:r>
              <a:rPr lang="en-US" dirty="0"/>
              <a:t> When the </a:t>
            </a:r>
            <a:r>
              <a:rPr lang="en-US" dirty="0">
                <a:solidFill>
                  <a:srgbClr val="FF0000"/>
                </a:solidFill>
              </a:rPr>
              <a:t>same vowel</a:t>
            </a:r>
            <a:r>
              <a:rPr lang="en-US" dirty="0"/>
              <a:t> is placed one right after the other, the pronunciation of the vowel becomes about twice as long as the single vowel. Be sure to </a:t>
            </a:r>
            <a:r>
              <a:rPr lang="en-US" dirty="0">
                <a:solidFill>
                  <a:srgbClr val="FF0000"/>
                </a:solidFill>
              </a:rPr>
              <a:t>hold the sound long enough</a:t>
            </a:r>
            <a:r>
              <a:rPr lang="en-US" dirty="0"/>
              <a:t>, because the length of the vowel can change one word to another.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Long vowels</a:t>
            </a:r>
          </a:p>
        </p:txBody>
      </p:sp>
    </p:spTree>
    <p:extLst>
      <p:ext uri="{BB962C8B-B14F-4D97-AF65-F5344CB8AC3E}">
        <p14:creationId xmlns:p14="http://schemas.microsoft.com/office/powerpoint/2010/main" val="1345389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ee</a:t>
            </a:r>
            <a:r>
              <a:rPr lang="en-US" dirty="0"/>
              <a:t> The long </a:t>
            </a:r>
            <a:r>
              <a:rPr lang="en-US" dirty="0" err="1"/>
              <a:t>ee</a:t>
            </a:r>
            <a:r>
              <a:rPr lang="en-US" dirty="0"/>
              <a:t> sound is usually transcribed by adding an </a:t>
            </a:r>
            <a:r>
              <a:rPr lang="ja-JP" altLang="en-US" dirty="0"/>
              <a:t>い </a:t>
            </a:r>
            <a:r>
              <a:rPr lang="en-US" dirty="0"/>
              <a:t>to an e-vowel hiragana. There are a few words, however, in which </a:t>
            </a:r>
            <a:r>
              <a:rPr lang="ja-JP" altLang="en-US" dirty="0"/>
              <a:t>え </a:t>
            </a:r>
            <a:r>
              <a:rPr lang="en-US" dirty="0"/>
              <a:t>is used instead of </a:t>
            </a:r>
            <a:r>
              <a:rPr lang="ja-JP" altLang="en-US" dirty="0"/>
              <a:t>い </a:t>
            </a:r>
            <a:r>
              <a:rPr lang="en-US" altLang="ja-JP" dirty="0"/>
              <a:t>.</a:t>
            </a:r>
          </a:p>
          <a:p>
            <a:r>
              <a:rPr lang="ja-JP" altLang="en-US" dirty="0"/>
              <a:t>え</a:t>
            </a:r>
            <a:r>
              <a:rPr lang="ja-JP" altLang="en-US" dirty="0">
                <a:solidFill>
                  <a:srgbClr val="FF0000"/>
                </a:solidFill>
              </a:rPr>
              <a:t>い</a:t>
            </a:r>
            <a:r>
              <a:rPr lang="ja-JP" altLang="en-US" dirty="0"/>
              <a:t>が   </a:t>
            </a:r>
            <a:r>
              <a:rPr lang="en-US" dirty="0" err="1"/>
              <a:t>e</a:t>
            </a:r>
            <a:r>
              <a:rPr lang="en-US" dirty="0" err="1">
                <a:solidFill>
                  <a:srgbClr val="FF0000"/>
                </a:solidFill>
              </a:rPr>
              <a:t>e</a:t>
            </a:r>
            <a:r>
              <a:rPr lang="en-US" dirty="0" err="1"/>
              <a:t>ga</a:t>
            </a:r>
            <a:r>
              <a:rPr lang="en-US" dirty="0"/>
              <a:t> (movie)</a:t>
            </a:r>
          </a:p>
          <a:p>
            <a:r>
              <a:rPr lang="ja-JP" altLang="en-US" dirty="0"/>
              <a:t>おねえさん </a:t>
            </a:r>
            <a:r>
              <a:rPr lang="en-US" dirty="0" err="1"/>
              <a:t>one</a:t>
            </a:r>
            <a:r>
              <a:rPr lang="en-US" dirty="0" err="1">
                <a:solidFill>
                  <a:srgbClr val="FF0000"/>
                </a:solidFill>
              </a:rPr>
              <a:t>e</a:t>
            </a:r>
            <a:r>
              <a:rPr lang="en-US" dirty="0" err="1"/>
              <a:t>san</a:t>
            </a:r>
            <a:r>
              <a:rPr lang="en-US" dirty="0"/>
              <a:t> (big sister)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oo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long </a:t>
            </a:r>
            <a:r>
              <a:rPr lang="en-US" dirty="0" err="1"/>
              <a:t>oo</a:t>
            </a:r>
            <a:r>
              <a:rPr lang="en-US" dirty="0"/>
              <a:t> sound is in most cases transcribed by adding an </a:t>
            </a:r>
            <a:r>
              <a:rPr lang="ja-JP" altLang="en-US" dirty="0"/>
              <a:t>う </a:t>
            </a:r>
            <a:r>
              <a:rPr lang="en-US" dirty="0"/>
              <a:t>to an o-vowel hiragana. There are, however, words in which the long vowel is transcribed with an </a:t>
            </a:r>
            <a:r>
              <a:rPr lang="ja-JP" altLang="en-US" dirty="0"/>
              <a:t>お</a:t>
            </a:r>
            <a:r>
              <a:rPr lang="en-US" altLang="ja-JP" dirty="0"/>
              <a:t>, </a:t>
            </a:r>
            <a:r>
              <a:rPr lang="en-US" dirty="0"/>
              <a:t>for historical reasons.</a:t>
            </a:r>
          </a:p>
          <a:p>
            <a:r>
              <a:rPr lang="ja-JP" altLang="en-US" dirty="0"/>
              <a:t>ほ</a:t>
            </a:r>
            <a:r>
              <a:rPr lang="ja-JP" altLang="en-US" dirty="0">
                <a:solidFill>
                  <a:srgbClr val="FF0000"/>
                </a:solidFill>
              </a:rPr>
              <a:t>う</a:t>
            </a:r>
            <a:r>
              <a:rPr lang="ja-JP" altLang="en-US" dirty="0"/>
              <a:t>りつ   </a:t>
            </a:r>
            <a:r>
              <a:rPr lang="en-US" dirty="0" err="1"/>
              <a:t>ho</a:t>
            </a:r>
            <a:r>
              <a:rPr lang="en-US" dirty="0" err="1">
                <a:solidFill>
                  <a:srgbClr val="FF0000"/>
                </a:solidFill>
              </a:rPr>
              <a:t>o</a:t>
            </a:r>
            <a:r>
              <a:rPr lang="en-US" dirty="0" err="1"/>
              <a:t>ritsu</a:t>
            </a:r>
            <a:r>
              <a:rPr lang="en-US" dirty="0"/>
              <a:t> (law)</a:t>
            </a:r>
          </a:p>
          <a:p>
            <a:r>
              <a:rPr lang="ja-JP" altLang="en-US" dirty="0"/>
              <a:t>と</a:t>
            </a:r>
            <a:r>
              <a:rPr lang="ja-JP" altLang="en-US" dirty="0">
                <a:solidFill>
                  <a:srgbClr val="FF0000"/>
                </a:solidFill>
              </a:rPr>
              <a:t>お</a:t>
            </a:r>
            <a:r>
              <a:rPr lang="ja-JP" altLang="en-US" dirty="0"/>
              <a:t>   </a:t>
            </a:r>
            <a:r>
              <a:rPr lang="en-US" dirty="0"/>
              <a:t>to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 (ten)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Long vowels</a:t>
            </a:r>
          </a:p>
        </p:txBody>
      </p:sp>
    </p:spTree>
    <p:extLst>
      <p:ext uri="{BB962C8B-B14F-4D97-AF65-F5344CB8AC3E}">
        <p14:creationId xmlns:p14="http://schemas.microsoft.com/office/powerpoint/2010/main" val="2456396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long vowels are written with </a:t>
            </a:r>
            <a:r>
              <a:rPr lang="en-US" b="1" dirty="0">
                <a:solidFill>
                  <a:srgbClr val="FF0000"/>
                </a:solidFill>
              </a:rPr>
              <a:t>ー </a:t>
            </a:r>
            <a:r>
              <a:rPr lang="en-US" dirty="0">
                <a:solidFill>
                  <a:schemeClr val="tx1"/>
                </a:solidFill>
              </a:rPr>
              <a:t>in katakana</a:t>
            </a:r>
          </a:p>
          <a:p>
            <a:r>
              <a:rPr lang="ja-JP" altLang="en-US" dirty="0"/>
              <a:t>カ</a:t>
            </a:r>
            <a:r>
              <a:rPr lang="ja-JP" altLang="en-US" dirty="0">
                <a:solidFill>
                  <a:srgbClr val="FF0000"/>
                </a:solidFill>
              </a:rPr>
              <a:t>ー</a:t>
            </a:r>
            <a:r>
              <a:rPr lang="ja-JP" altLang="en-US" dirty="0"/>
              <a:t>　 </a:t>
            </a:r>
            <a:r>
              <a:rPr lang="en-US" dirty="0" err="1"/>
              <a:t>kaa</a:t>
            </a:r>
            <a:r>
              <a:rPr lang="en-US" dirty="0"/>
              <a:t> (car)</a:t>
            </a:r>
          </a:p>
          <a:p>
            <a:r>
              <a:rPr lang="ja-JP" altLang="en-US" dirty="0"/>
              <a:t>スキ</a:t>
            </a:r>
            <a:r>
              <a:rPr lang="ja-JP" altLang="en-US" dirty="0">
                <a:solidFill>
                  <a:srgbClr val="FF0000"/>
                </a:solidFill>
              </a:rPr>
              <a:t>ー</a:t>
            </a:r>
            <a:r>
              <a:rPr lang="ja-JP" altLang="en-US" dirty="0"/>
              <a:t>   </a:t>
            </a:r>
            <a:r>
              <a:rPr lang="en-US" dirty="0" err="1"/>
              <a:t>sukii</a:t>
            </a:r>
            <a:r>
              <a:rPr lang="en-US" dirty="0"/>
              <a:t> (ski)</a:t>
            </a:r>
          </a:p>
          <a:p>
            <a:r>
              <a:rPr lang="ja-JP" altLang="en-US" dirty="0"/>
              <a:t>ス</a:t>
            </a:r>
            <a:r>
              <a:rPr lang="ja-JP" altLang="en-US" dirty="0">
                <a:solidFill>
                  <a:srgbClr val="FF0000"/>
                </a:solidFill>
              </a:rPr>
              <a:t>ー</a:t>
            </a:r>
            <a:r>
              <a:rPr lang="ja-JP" altLang="en-US" dirty="0"/>
              <a:t>ツ   </a:t>
            </a:r>
            <a:r>
              <a:rPr lang="en-US" dirty="0" err="1"/>
              <a:t>suutsu</a:t>
            </a:r>
            <a:r>
              <a:rPr lang="en-US" dirty="0"/>
              <a:t> (suit)</a:t>
            </a:r>
          </a:p>
          <a:p>
            <a:r>
              <a:rPr lang="ja-JP" altLang="en-US" dirty="0"/>
              <a:t>ケ</a:t>
            </a:r>
            <a:r>
              <a:rPr lang="ja-JP" altLang="en-US" dirty="0">
                <a:solidFill>
                  <a:srgbClr val="FF0000"/>
                </a:solidFill>
              </a:rPr>
              <a:t>ー</a:t>
            </a:r>
            <a:r>
              <a:rPr lang="ja-JP" altLang="en-US" dirty="0"/>
              <a:t>キ </a:t>
            </a:r>
            <a:r>
              <a:rPr lang="en-US" dirty="0" err="1"/>
              <a:t>keeki</a:t>
            </a:r>
            <a:r>
              <a:rPr lang="en-US" dirty="0"/>
              <a:t> (cake)</a:t>
            </a:r>
          </a:p>
          <a:p>
            <a:r>
              <a:rPr lang="ja-JP" altLang="en-US" dirty="0"/>
              <a:t>ボ</a:t>
            </a:r>
            <a:r>
              <a:rPr lang="ja-JP" altLang="en-US" dirty="0">
                <a:solidFill>
                  <a:srgbClr val="FF0000"/>
                </a:solidFill>
              </a:rPr>
              <a:t>ー</a:t>
            </a:r>
            <a:r>
              <a:rPr lang="ja-JP" altLang="en-US" dirty="0"/>
              <a:t>ル </a:t>
            </a:r>
            <a:r>
              <a:rPr lang="en-US" dirty="0" err="1"/>
              <a:t>booru</a:t>
            </a:r>
            <a:r>
              <a:rPr lang="en-US" dirty="0"/>
              <a:t> (ball)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Long vowels</a:t>
            </a:r>
          </a:p>
        </p:txBody>
      </p:sp>
    </p:spTree>
    <p:extLst>
      <p:ext uri="{BB962C8B-B14F-4D97-AF65-F5344CB8AC3E}">
        <p14:creationId xmlns:p14="http://schemas.microsoft.com/office/powerpoint/2010/main" val="362038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you write vertically, the</a:t>
            </a:r>
            <a:r>
              <a:rPr lang="en-US" dirty="0">
                <a:solidFill>
                  <a:srgbClr val="FF0000"/>
                </a:solidFill>
              </a:rPr>
              <a:t> ー </a:t>
            </a:r>
            <a:r>
              <a:rPr lang="en-US" dirty="0"/>
              <a:t>mark needs to be written vertically also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Long vowels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88229"/>
            <a:ext cx="5520956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737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76400"/>
            <a:ext cx="7408333" cy="4495800"/>
          </a:xfrm>
        </p:spPr>
        <p:txBody>
          <a:bodyPr>
            <a:normAutofit/>
          </a:bodyPr>
          <a:lstStyle/>
          <a:p>
            <a:r>
              <a:rPr lang="ja-JP" altLang="en-US" dirty="0"/>
              <a:t>おはよう。 	</a:t>
            </a:r>
            <a:endParaRPr lang="en-US" altLang="ja-JP" dirty="0"/>
          </a:p>
          <a:p>
            <a:r>
              <a:rPr lang="en-US" dirty="0" err="1"/>
              <a:t>ohayoo</a:t>
            </a:r>
            <a:r>
              <a:rPr lang="en-US" dirty="0"/>
              <a:t>. 	</a:t>
            </a:r>
          </a:p>
          <a:p>
            <a:r>
              <a:rPr lang="en-US" dirty="0"/>
              <a:t>Good morning.</a:t>
            </a:r>
          </a:p>
          <a:p>
            <a:endParaRPr lang="en-US" dirty="0"/>
          </a:p>
          <a:p>
            <a:endParaRPr lang="en-US" dirty="0"/>
          </a:p>
          <a:p>
            <a:r>
              <a:rPr lang="ja-JP" altLang="en-US" dirty="0"/>
              <a:t>おはよう　ございます。 	</a:t>
            </a:r>
            <a:endParaRPr lang="en-US" altLang="ja-JP" dirty="0"/>
          </a:p>
          <a:p>
            <a:r>
              <a:rPr lang="en-US" dirty="0" err="1"/>
              <a:t>ohayoo</a:t>
            </a:r>
            <a:r>
              <a:rPr lang="en-US" dirty="0"/>
              <a:t> </a:t>
            </a:r>
            <a:r>
              <a:rPr lang="en-US" dirty="0" err="1"/>
              <a:t>gozaimasu</a:t>
            </a:r>
            <a:r>
              <a:rPr lang="en-US" dirty="0"/>
              <a:t>. 	</a:t>
            </a:r>
          </a:p>
          <a:p>
            <a:r>
              <a:rPr lang="en-US" altLang="ja-JP" dirty="0"/>
              <a:t>G</a:t>
            </a:r>
            <a:r>
              <a:rPr lang="en-US" dirty="0"/>
              <a:t>ood morning (polite).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Greetings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86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42830"/>
            <a:ext cx="2743200" cy="309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783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981200"/>
            <a:ext cx="7408333" cy="4114800"/>
          </a:xfrm>
        </p:spPr>
        <p:txBody>
          <a:bodyPr>
            <a:normAutofit/>
          </a:bodyPr>
          <a:lstStyle/>
          <a:p>
            <a:r>
              <a:rPr lang="ja-JP" altLang="en-US" dirty="0"/>
              <a:t>おはよう。 	</a:t>
            </a:r>
            <a:endParaRPr lang="en-US" altLang="ja-JP" dirty="0"/>
          </a:p>
          <a:p>
            <a:r>
              <a:rPr lang="en-US" dirty="0" err="1"/>
              <a:t>ohayoo</a:t>
            </a:r>
            <a:r>
              <a:rPr lang="en-US" dirty="0"/>
              <a:t>. 	</a:t>
            </a:r>
          </a:p>
          <a:p>
            <a:r>
              <a:rPr lang="en-US" dirty="0"/>
              <a:t>Good morning.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dirty="0">
                <a:solidFill>
                  <a:srgbClr val="FF0000"/>
                </a:solidFill>
              </a:rPr>
              <a:t>before noon</a:t>
            </a:r>
          </a:p>
          <a:p>
            <a:r>
              <a:rPr lang="en-US" dirty="0"/>
              <a:t>used in casual meeting in the </a:t>
            </a:r>
            <a:r>
              <a:rPr lang="en-US" dirty="0">
                <a:solidFill>
                  <a:srgbClr val="FF0000"/>
                </a:solidFill>
              </a:rPr>
              <a:t>afternoon or even at night</a:t>
            </a:r>
            <a:r>
              <a:rPr lang="en-US" dirty="0"/>
              <a:t> when they see their classmates or coworkers for </a:t>
            </a:r>
            <a:r>
              <a:rPr lang="en-US" dirty="0">
                <a:solidFill>
                  <a:srgbClr val="FF0000"/>
                </a:solidFill>
              </a:rPr>
              <a:t>the first time</a:t>
            </a:r>
            <a:r>
              <a:rPr lang="en-US" dirty="0"/>
              <a:t> that day.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Greetings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724400" y="1905000"/>
            <a:ext cx="38862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おはよう　ございます</a:t>
            </a:r>
            <a:endParaRPr lang="en-US" altLang="ja-JP" dirty="0"/>
          </a:p>
          <a:p>
            <a:r>
              <a:rPr lang="en-US" dirty="0" err="1"/>
              <a:t>ohayoo</a:t>
            </a:r>
            <a:r>
              <a:rPr lang="en-US" dirty="0"/>
              <a:t> </a:t>
            </a:r>
            <a:r>
              <a:rPr lang="en-US" dirty="0" err="1"/>
              <a:t>gozaimasu</a:t>
            </a:r>
            <a:r>
              <a:rPr lang="en-US" dirty="0"/>
              <a:t>. 	</a:t>
            </a:r>
          </a:p>
          <a:p>
            <a:r>
              <a:rPr lang="en-US" altLang="ja-JP" dirty="0"/>
              <a:t>G</a:t>
            </a:r>
            <a:r>
              <a:rPr lang="en-US" dirty="0"/>
              <a:t>ood morning (polite).</a:t>
            </a:r>
          </a:p>
          <a:p>
            <a:pPr marL="0" indent="0">
              <a:buFont typeface="Symbol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40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こんにちは。 	</a:t>
            </a:r>
            <a:endParaRPr lang="en-US" altLang="ja-JP" dirty="0"/>
          </a:p>
          <a:p>
            <a:r>
              <a:rPr lang="en-US" dirty="0"/>
              <a:t>Pronounce: Ko n </a:t>
            </a:r>
            <a:r>
              <a:rPr lang="en-US" dirty="0" err="1"/>
              <a:t>ni</a:t>
            </a:r>
            <a:r>
              <a:rPr lang="en-US" dirty="0"/>
              <a:t> chi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wa</a:t>
            </a:r>
            <a:r>
              <a:rPr lang="en-US" dirty="0"/>
              <a:t>. 	</a:t>
            </a:r>
          </a:p>
          <a:p>
            <a:r>
              <a:rPr lang="en-US" dirty="0"/>
              <a:t>Good afternoon.</a:t>
            </a:r>
          </a:p>
          <a:p>
            <a:endParaRPr lang="en-US" dirty="0"/>
          </a:p>
          <a:p>
            <a:r>
              <a:rPr lang="en-US" dirty="0"/>
              <a:t>Type: Ko </a:t>
            </a:r>
            <a:r>
              <a:rPr lang="en-US" dirty="0" err="1"/>
              <a:t>nn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chi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ha</a:t>
            </a:r>
            <a:r>
              <a:rPr lang="en-US" dirty="0"/>
              <a:t>. </a:t>
            </a:r>
          </a:p>
          <a:p>
            <a:r>
              <a:rPr lang="en-US" dirty="0"/>
              <a:t>Type what you see, </a:t>
            </a:r>
          </a:p>
          <a:p>
            <a:r>
              <a:rPr lang="en-US" dirty="0"/>
              <a:t>not what you hear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743200"/>
            <a:ext cx="30384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52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6197600"/>
            <a:ext cx="7408333" cy="372533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https://upload.wikimedia.org/wikipedia/commons/2/28/Table_hiragana.svg</a:t>
            </a:r>
            <a:r>
              <a:rPr lang="en-US" sz="16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Recognizing hiragana syllables and Writing hiragana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7410450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980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こんばんは。 	</a:t>
            </a:r>
            <a:endParaRPr lang="en-US" altLang="ja-JP" dirty="0"/>
          </a:p>
          <a:p>
            <a:r>
              <a:rPr lang="en-US" dirty="0"/>
              <a:t>Ko n </a:t>
            </a:r>
            <a:r>
              <a:rPr lang="en-US" dirty="0" err="1"/>
              <a:t>ba</a:t>
            </a:r>
            <a:r>
              <a:rPr lang="en-US" dirty="0"/>
              <a:t> n </a:t>
            </a:r>
            <a:r>
              <a:rPr lang="en-US" dirty="0" err="1">
                <a:solidFill>
                  <a:srgbClr val="FF0000"/>
                </a:solidFill>
              </a:rPr>
              <a:t>wa</a:t>
            </a:r>
            <a:r>
              <a:rPr lang="en-US" dirty="0"/>
              <a:t>. 	</a:t>
            </a:r>
          </a:p>
          <a:p>
            <a:r>
              <a:rPr lang="en-US" dirty="0"/>
              <a:t>Good evening.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30765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1790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さようなら。 	</a:t>
            </a:r>
            <a:endParaRPr lang="en-US" altLang="ja-JP" dirty="0"/>
          </a:p>
          <a:p>
            <a:r>
              <a:rPr lang="en-US" dirty="0"/>
              <a:t>Sa </a:t>
            </a:r>
            <a:r>
              <a:rPr lang="en-US" dirty="0" err="1"/>
              <a:t>yo</a:t>
            </a:r>
            <a:r>
              <a:rPr lang="en-US" dirty="0"/>
              <a:t> o </a:t>
            </a:r>
            <a:r>
              <a:rPr lang="en-US" dirty="0" err="1"/>
              <a:t>na</a:t>
            </a:r>
            <a:r>
              <a:rPr lang="en-US" dirty="0"/>
              <a:t> ra. 	</a:t>
            </a:r>
          </a:p>
          <a:p>
            <a:r>
              <a:rPr lang="en-US" dirty="0"/>
              <a:t>Good-bye.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291" y="2047875"/>
            <a:ext cx="26765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42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457326"/>
            <a:ext cx="7876154" cy="5095874"/>
          </a:xfrm>
        </p:spPr>
        <p:txBody>
          <a:bodyPr>
            <a:normAutofit/>
          </a:bodyPr>
          <a:lstStyle/>
          <a:p>
            <a:r>
              <a:rPr lang="ja-JP" altLang="en-US" dirty="0"/>
              <a:t>さようなら。</a:t>
            </a:r>
            <a:r>
              <a:rPr lang="en-US" dirty="0" err="1"/>
              <a:t>sayoonara</a:t>
            </a:r>
            <a:r>
              <a:rPr lang="en-US" dirty="0"/>
              <a:t>. 	Good-bye.</a:t>
            </a:r>
          </a:p>
          <a:p>
            <a:r>
              <a:rPr lang="en-US" dirty="0"/>
              <a:t>The speaker does not expect to see the person spoken to before she "turns a page in her life"; not until a new day arrives, or until fate brings the two together again.</a:t>
            </a:r>
          </a:p>
          <a:p>
            <a:r>
              <a:rPr lang="en-US" dirty="0"/>
              <a:t>It sounds </a:t>
            </a:r>
            <a:r>
              <a:rPr lang="en-US" dirty="0">
                <a:solidFill>
                  <a:srgbClr val="FF0000"/>
                </a:solidFill>
              </a:rPr>
              <a:t>dramatic and ritualistic</a:t>
            </a:r>
            <a:r>
              <a:rPr lang="en-US" dirty="0"/>
              <a:t>, and its daily use is largely restricted to school children taking leave of their teachers.</a:t>
            </a:r>
          </a:p>
          <a:p>
            <a:endParaRPr lang="en-US" dirty="0"/>
          </a:p>
          <a:p>
            <a:r>
              <a:rPr lang="ja-JP" altLang="en-US" dirty="0"/>
              <a:t>じゃあ、また。</a:t>
            </a:r>
            <a:r>
              <a:rPr lang="en-US" dirty="0" err="1"/>
              <a:t>Jaa</a:t>
            </a:r>
            <a:r>
              <a:rPr lang="en-US" dirty="0"/>
              <a:t>, </a:t>
            </a:r>
            <a:r>
              <a:rPr lang="en-US" dirty="0" err="1"/>
              <a:t>mata</a:t>
            </a:r>
            <a:r>
              <a:rPr lang="en-US" dirty="0"/>
              <a:t>.  (between friends, expecting to see each other again fairly soon)</a:t>
            </a:r>
          </a:p>
          <a:p>
            <a:r>
              <a:rPr lang="ja-JP" altLang="en-US" dirty="0"/>
              <a:t>しつれいします。</a:t>
            </a:r>
            <a:r>
              <a:rPr lang="en-US" dirty="0" err="1"/>
              <a:t>Shitsureeshimasu</a:t>
            </a:r>
            <a:r>
              <a:rPr lang="en-US" dirty="0"/>
              <a:t>. (taking leave from a professor's office)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8600"/>
            <a:ext cx="1274309" cy="173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874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おやすみ</a:t>
            </a:r>
            <a:r>
              <a:rPr lang="en-US" altLang="ja-JP" dirty="0"/>
              <a:t>(</a:t>
            </a:r>
            <a:r>
              <a:rPr lang="ja-JP" altLang="en-US" dirty="0"/>
              <a:t>なさい</a:t>
            </a:r>
            <a:r>
              <a:rPr lang="en-US" altLang="ja-JP" dirty="0"/>
              <a:t>)</a:t>
            </a:r>
            <a:r>
              <a:rPr lang="ja-JP" altLang="en-US" dirty="0"/>
              <a:t>。 </a:t>
            </a:r>
            <a:endParaRPr lang="en-US" altLang="ja-JP" dirty="0"/>
          </a:p>
          <a:p>
            <a:r>
              <a:rPr lang="en-US" dirty="0"/>
              <a:t>O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mi (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). 	</a:t>
            </a:r>
          </a:p>
          <a:p>
            <a:r>
              <a:rPr lang="en-US" dirty="0"/>
              <a:t>Good night.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514600"/>
            <a:ext cx="33051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3424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057400"/>
            <a:ext cx="7408333" cy="3886200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ありがとう。 	</a:t>
            </a:r>
            <a:endParaRPr lang="en-US" altLang="ja-JP" dirty="0"/>
          </a:p>
          <a:p>
            <a:r>
              <a:rPr lang="en-US" dirty="0" err="1"/>
              <a:t>arigatoo</a:t>
            </a:r>
            <a:r>
              <a:rPr lang="en-US" dirty="0"/>
              <a:t>. 	</a:t>
            </a:r>
          </a:p>
          <a:p>
            <a:r>
              <a:rPr lang="en-US" dirty="0"/>
              <a:t>Thank you.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 dirty="0"/>
              <a:t>ありがとう　ございます。 	</a:t>
            </a:r>
            <a:endParaRPr lang="en-US" altLang="ja-JP" dirty="0"/>
          </a:p>
          <a:p>
            <a:r>
              <a:rPr lang="en-US" dirty="0" err="1"/>
              <a:t>arigatoo</a:t>
            </a:r>
            <a:r>
              <a:rPr lang="en-US" dirty="0"/>
              <a:t> </a:t>
            </a:r>
            <a:r>
              <a:rPr lang="en-US" dirty="0" err="1"/>
              <a:t>gozaimasu</a:t>
            </a:r>
            <a:r>
              <a:rPr lang="en-US" dirty="0"/>
              <a:t>. 	</a:t>
            </a:r>
          </a:p>
          <a:p>
            <a:r>
              <a:rPr lang="en-US" dirty="0"/>
              <a:t>Thank you (polite).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76200"/>
            <a:ext cx="26670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3657600"/>
            <a:ext cx="32480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9204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すみません。 	</a:t>
            </a:r>
            <a:endParaRPr lang="en-US" altLang="ja-JP" dirty="0"/>
          </a:p>
          <a:p>
            <a:r>
              <a:rPr lang="en-US" dirty="0" err="1"/>
              <a:t>Su</a:t>
            </a:r>
            <a:r>
              <a:rPr lang="en-US" dirty="0"/>
              <a:t> mi ma se n. 	</a:t>
            </a:r>
          </a:p>
          <a:p>
            <a:r>
              <a:rPr lang="en-US" dirty="0"/>
              <a:t>Excuse me; I'm sorry.</a:t>
            </a:r>
          </a:p>
          <a:p>
            <a:endParaRPr lang="en-US" altLang="ja-JP" dirty="0"/>
          </a:p>
          <a:p>
            <a:r>
              <a:rPr lang="ja-JP" altLang="en-US" dirty="0"/>
              <a:t>いいえ。 	</a:t>
            </a:r>
            <a:endParaRPr lang="en-US" altLang="ja-JP" dirty="0"/>
          </a:p>
          <a:p>
            <a:r>
              <a:rPr lang="en-US" dirty="0" err="1"/>
              <a:t>iie</a:t>
            </a:r>
            <a:r>
              <a:rPr lang="en-US" dirty="0"/>
              <a:t>. 	</a:t>
            </a:r>
          </a:p>
          <a:p>
            <a:r>
              <a:rPr lang="en-US" dirty="0"/>
              <a:t>No; Not at all.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133600"/>
            <a:ext cx="42481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309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09800"/>
            <a:ext cx="7408333" cy="3916363"/>
          </a:xfrm>
        </p:spPr>
        <p:txBody>
          <a:bodyPr/>
          <a:lstStyle/>
          <a:p>
            <a:r>
              <a:rPr lang="ja-JP" altLang="en-US" dirty="0"/>
              <a:t>すみません。 </a:t>
            </a:r>
            <a:r>
              <a:rPr lang="en-US" dirty="0" err="1"/>
              <a:t>sumimasen</a:t>
            </a:r>
            <a:r>
              <a:rPr lang="en-US" dirty="0"/>
              <a:t>. 	</a:t>
            </a:r>
          </a:p>
          <a:p>
            <a:r>
              <a:rPr lang="en-US" dirty="0"/>
              <a:t>(1) "Excuse me," to get another person's </a:t>
            </a:r>
            <a:r>
              <a:rPr lang="en-US" dirty="0">
                <a:solidFill>
                  <a:srgbClr val="FF0000"/>
                </a:solidFill>
              </a:rPr>
              <a:t>attention</a:t>
            </a:r>
          </a:p>
          <a:p>
            <a:r>
              <a:rPr lang="en-US" dirty="0"/>
              <a:t>(2) "I'm sorry," to </a:t>
            </a:r>
            <a:r>
              <a:rPr lang="en-US" dirty="0">
                <a:solidFill>
                  <a:srgbClr val="FF0000"/>
                </a:solidFill>
              </a:rPr>
              <a:t>apologize</a:t>
            </a:r>
            <a:r>
              <a:rPr lang="en-US" dirty="0"/>
              <a:t> for the trouble you have caused, or</a:t>
            </a:r>
          </a:p>
          <a:p>
            <a:r>
              <a:rPr lang="en-US" dirty="0"/>
              <a:t>(3) "Thank you," to show </a:t>
            </a:r>
            <a:r>
              <a:rPr lang="en-US" dirty="0">
                <a:solidFill>
                  <a:srgbClr val="FF0000"/>
                </a:solidFill>
              </a:rPr>
              <a:t>appreciation</a:t>
            </a:r>
            <a:r>
              <a:rPr lang="en-US" dirty="0"/>
              <a:t> for what someone has done for you.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04800"/>
            <a:ext cx="2393324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456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09800"/>
            <a:ext cx="7408333" cy="3916363"/>
          </a:xfrm>
        </p:spPr>
        <p:txBody>
          <a:bodyPr/>
          <a:lstStyle/>
          <a:p>
            <a:r>
              <a:rPr lang="ja-JP" altLang="en-US" dirty="0"/>
              <a:t>いいえ。 	</a:t>
            </a:r>
            <a:r>
              <a:rPr lang="en-US" dirty="0" err="1"/>
              <a:t>iie</a:t>
            </a:r>
            <a:r>
              <a:rPr lang="en-US" dirty="0"/>
              <a:t>. 	No; Not at all.</a:t>
            </a:r>
          </a:p>
          <a:p>
            <a:r>
              <a:rPr lang="en-US" dirty="0"/>
              <a:t>used to express the English phrase "</a:t>
            </a:r>
            <a:r>
              <a:rPr lang="en-US" dirty="0">
                <a:solidFill>
                  <a:srgbClr val="FF0000"/>
                </a:solidFill>
              </a:rPr>
              <a:t>Don't mention it</a:t>
            </a:r>
            <a:r>
              <a:rPr lang="en-US" dirty="0"/>
              <a:t>," or "</a:t>
            </a:r>
            <a:r>
              <a:rPr lang="en-US" dirty="0">
                <a:solidFill>
                  <a:srgbClr val="FF0000"/>
                </a:solidFill>
              </a:rPr>
              <a:t>You are welcome</a:t>
            </a:r>
            <a:r>
              <a:rPr lang="en-US" dirty="0"/>
              <a:t>," with which you point out that one is not required to feel obligated for what you have done for them.</a:t>
            </a:r>
          </a:p>
          <a:p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04800"/>
            <a:ext cx="2393324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877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い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てきます。 	</a:t>
            </a:r>
            <a:endParaRPr lang="en-US" altLang="ja-JP" dirty="0"/>
          </a:p>
          <a:p>
            <a:r>
              <a:rPr lang="en-US" dirty="0"/>
              <a:t>I </a:t>
            </a:r>
            <a:r>
              <a:rPr lang="en-US" dirty="0" err="1">
                <a:solidFill>
                  <a:srgbClr val="FF0000"/>
                </a:solidFill>
              </a:rPr>
              <a:t>tt</a:t>
            </a:r>
            <a:r>
              <a:rPr lang="en-US" dirty="0" err="1"/>
              <a:t>e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ma </a:t>
            </a:r>
            <a:r>
              <a:rPr lang="en-US" dirty="0" err="1"/>
              <a:t>su</a:t>
            </a:r>
            <a:r>
              <a:rPr lang="en-US" dirty="0"/>
              <a:t>. 	</a:t>
            </a:r>
          </a:p>
          <a:p>
            <a:r>
              <a:rPr lang="en-US" dirty="0"/>
              <a:t>I'll go and come back.</a:t>
            </a:r>
          </a:p>
          <a:p>
            <a:endParaRPr lang="en-US" dirty="0"/>
          </a:p>
          <a:p>
            <a:r>
              <a:rPr lang="ja-JP" altLang="en-US" dirty="0"/>
              <a:t>い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てら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しゃい。 	</a:t>
            </a:r>
            <a:endParaRPr lang="en-US" altLang="ja-JP" dirty="0"/>
          </a:p>
          <a:p>
            <a:r>
              <a:rPr lang="en-US" dirty="0"/>
              <a:t>I </a:t>
            </a:r>
            <a:r>
              <a:rPr lang="en-US" dirty="0" err="1">
                <a:solidFill>
                  <a:srgbClr val="FF0000"/>
                </a:solidFill>
              </a:rPr>
              <a:t>tt</a:t>
            </a:r>
            <a:r>
              <a:rPr lang="en-US" dirty="0" err="1"/>
              <a:t>e</a:t>
            </a:r>
            <a:r>
              <a:rPr lang="en-US" dirty="0"/>
              <a:t> ra </a:t>
            </a:r>
            <a:r>
              <a:rPr lang="en-US" dirty="0" err="1">
                <a:solidFill>
                  <a:srgbClr val="FF0000"/>
                </a:solidFill>
              </a:rPr>
              <a:t>ss</a:t>
            </a:r>
            <a:r>
              <a:rPr lang="en-US" dirty="0" err="1"/>
              <a:t>ha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. 	</a:t>
            </a:r>
          </a:p>
          <a:p>
            <a:r>
              <a:rPr lang="en-US" dirty="0"/>
              <a:t>Please go and come back.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1752600"/>
            <a:ext cx="336533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21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ただいま。 	</a:t>
            </a:r>
            <a:endParaRPr lang="en-US" altLang="ja-JP" dirty="0"/>
          </a:p>
          <a:p>
            <a:r>
              <a:rPr lang="en-US" dirty="0" err="1"/>
              <a:t>tadaima</a:t>
            </a:r>
            <a:r>
              <a:rPr lang="en-US" dirty="0"/>
              <a:t>. 	</a:t>
            </a:r>
          </a:p>
          <a:p>
            <a:r>
              <a:rPr lang="en-US" dirty="0"/>
              <a:t>I'm home.</a:t>
            </a:r>
          </a:p>
          <a:p>
            <a:endParaRPr lang="en-US" dirty="0"/>
          </a:p>
          <a:p>
            <a:r>
              <a:rPr lang="ja-JP" altLang="en-US" dirty="0"/>
              <a:t>おかえり（なさい）。 	</a:t>
            </a:r>
            <a:endParaRPr lang="en-US" altLang="ja-JP" dirty="0"/>
          </a:p>
          <a:p>
            <a:r>
              <a:rPr lang="en-US" dirty="0"/>
              <a:t>O ka e </a:t>
            </a:r>
            <a:r>
              <a:rPr lang="en-US" dirty="0" err="1"/>
              <a:t>ri</a:t>
            </a:r>
            <a:r>
              <a:rPr lang="en-US" dirty="0"/>
              <a:t> (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). 	</a:t>
            </a:r>
          </a:p>
          <a:p>
            <a:r>
              <a:rPr lang="en-US" dirty="0"/>
              <a:t>Welcome home.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69618"/>
            <a:ext cx="3495675" cy="383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89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601413"/>
              </p:ext>
            </p:extLst>
          </p:nvPr>
        </p:nvGraphicFramePr>
        <p:xfrm>
          <a:off x="1143000" y="1981200"/>
          <a:ext cx="7315200" cy="4107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w-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y-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m-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h-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s-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k-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ワ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ラ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ヤ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マ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ハ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ナ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タ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サ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カ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ア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wa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ra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ya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ma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ha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na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sa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ka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リ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ヒ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ニ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チ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シ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キ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イ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ri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mi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hi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ni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chi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shi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ki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ル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ユ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ム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フ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ヌ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ツ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ス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ク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ウ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ru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yu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mul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fu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nu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tsu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su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ku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レ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メ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ヘ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ネ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テ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セ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ケ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エ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me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he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ke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l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ヲ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ロ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ヨ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モ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ホ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ノ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ト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ソ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コ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オ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wo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ro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yo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mo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ho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so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ko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o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Recognizing katakana syllables and Writing katakana</a:t>
            </a:r>
          </a:p>
        </p:txBody>
      </p:sp>
    </p:spTree>
    <p:extLst>
      <p:ext uri="{BB962C8B-B14F-4D97-AF65-F5344CB8AC3E}">
        <p14:creationId xmlns:p14="http://schemas.microsoft.com/office/powerpoint/2010/main" val="1655940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いただきます。 	</a:t>
            </a:r>
            <a:endParaRPr lang="en-US" altLang="ja-JP" dirty="0"/>
          </a:p>
          <a:p>
            <a:r>
              <a:rPr lang="en-US" dirty="0"/>
              <a:t>I ta da </a:t>
            </a:r>
            <a:r>
              <a:rPr lang="en-US" dirty="0" err="1"/>
              <a:t>ki</a:t>
            </a:r>
            <a:r>
              <a:rPr lang="en-US" dirty="0"/>
              <a:t> ma </a:t>
            </a:r>
            <a:r>
              <a:rPr lang="en-US" dirty="0" err="1"/>
              <a:t>su</a:t>
            </a:r>
            <a:r>
              <a:rPr lang="en-US" dirty="0"/>
              <a:t>. 	</a:t>
            </a:r>
          </a:p>
          <a:p>
            <a:r>
              <a:rPr lang="en-US" dirty="0"/>
              <a:t>Thank you for the meal (before eating).</a:t>
            </a:r>
          </a:p>
          <a:p>
            <a:endParaRPr lang="en-US" dirty="0"/>
          </a:p>
          <a:p>
            <a:r>
              <a:rPr lang="ja-JP" altLang="en-US" dirty="0"/>
              <a:t>ごちそうさま</a:t>
            </a:r>
            <a:r>
              <a:rPr lang="en-US" altLang="ja-JP" dirty="0"/>
              <a:t>(</a:t>
            </a:r>
            <a:r>
              <a:rPr lang="ja-JP" altLang="en-US" dirty="0"/>
              <a:t>でした</a:t>
            </a:r>
            <a:r>
              <a:rPr lang="en-US" altLang="ja-JP" dirty="0"/>
              <a:t>)</a:t>
            </a:r>
            <a:r>
              <a:rPr lang="ja-JP" altLang="en-US" dirty="0"/>
              <a:t>。 	</a:t>
            </a:r>
            <a:endParaRPr lang="en-US" altLang="ja-JP" dirty="0"/>
          </a:p>
          <a:p>
            <a:r>
              <a:rPr lang="en-US" dirty="0"/>
              <a:t>Go chi so o </a:t>
            </a:r>
            <a:r>
              <a:rPr lang="en-US" dirty="0" err="1"/>
              <a:t>sa</a:t>
            </a:r>
            <a:r>
              <a:rPr lang="en-US" dirty="0"/>
              <a:t> ma (de </a:t>
            </a:r>
            <a:r>
              <a:rPr lang="en-US" dirty="0" err="1"/>
              <a:t>shi</a:t>
            </a:r>
            <a:r>
              <a:rPr lang="en-US" dirty="0"/>
              <a:t> ta). 	</a:t>
            </a:r>
          </a:p>
          <a:p>
            <a:r>
              <a:rPr lang="en-US" dirty="0"/>
              <a:t>Thank you for the meal (after eating).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475142"/>
            <a:ext cx="2743200" cy="275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3811267"/>
            <a:ext cx="2600325" cy="304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073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はじめまして。 	</a:t>
            </a:r>
            <a:endParaRPr lang="en-US" altLang="ja-JP" dirty="0"/>
          </a:p>
          <a:p>
            <a:r>
              <a:rPr lang="en-US" dirty="0"/>
              <a:t>Ha ji me ma </a:t>
            </a:r>
            <a:r>
              <a:rPr lang="en-US" dirty="0" err="1"/>
              <a:t>shi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. 	</a:t>
            </a:r>
          </a:p>
          <a:p>
            <a:r>
              <a:rPr lang="en-US" dirty="0"/>
              <a:t>How do you do?</a:t>
            </a:r>
          </a:p>
          <a:p>
            <a:endParaRPr lang="en-US" dirty="0"/>
          </a:p>
          <a:p>
            <a:r>
              <a:rPr lang="ja-JP" altLang="en-US" dirty="0"/>
              <a:t>よろしく　おねがいします。 	</a:t>
            </a:r>
            <a:endParaRPr lang="en-US" altLang="ja-JP" dirty="0"/>
          </a:p>
          <a:p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ro</a:t>
            </a:r>
            <a:r>
              <a:rPr lang="en-US" dirty="0"/>
              <a:t> </a:t>
            </a:r>
            <a:r>
              <a:rPr lang="en-US" dirty="0" err="1"/>
              <a:t>shi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o ne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shi</a:t>
            </a:r>
            <a:r>
              <a:rPr lang="en-US" dirty="0"/>
              <a:t> ma </a:t>
            </a:r>
            <a:r>
              <a:rPr lang="en-US" dirty="0" err="1"/>
              <a:t>su</a:t>
            </a:r>
            <a:r>
              <a:rPr lang="en-US" dirty="0"/>
              <a:t>. 	</a:t>
            </a:r>
          </a:p>
          <a:p>
            <a:r>
              <a:rPr lang="en-US" dirty="0"/>
              <a:t>Nice to meet you.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Greetings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56" y="1752600"/>
            <a:ext cx="47339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772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438400"/>
            <a:ext cx="41910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  <a:p>
            <a:pPr marL="0" indent="0">
              <a:buNone/>
            </a:pPr>
            <a:r>
              <a:rPr lang="ja-JP" altLang="en-US" dirty="0"/>
              <a:t>ありがとうございます。</a:t>
            </a:r>
            <a:endParaRPr lang="en-US" altLang="ja-JP" dirty="0"/>
          </a:p>
          <a:p>
            <a:pPr marL="0" indent="0">
              <a:buNone/>
            </a:pPr>
            <a:r>
              <a:rPr lang="en-US" dirty="0" err="1"/>
              <a:t>Arigatou</a:t>
            </a:r>
            <a:r>
              <a:rPr lang="en-US" dirty="0"/>
              <a:t> </a:t>
            </a:r>
            <a:r>
              <a:rPr lang="en-US" dirty="0" err="1"/>
              <a:t>gozaimasu</a:t>
            </a:r>
            <a:r>
              <a:rPr lang="en-US" dirty="0"/>
              <a:t>.</a:t>
            </a:r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66060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2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1" y="2133600"/>
            <a:ext cx="3200399" cy="3450696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http://genki.japantimes.co.jp/site/self/site/gakusyu/katakana.html</a:t>
            </a:r>
            <a:r>
              <a:rPr lang="en-US" sz="2000" dirty="0"/>
              <a:t> </a:t>
            </a:r>
          </a:p>
          <a:p>
            <a:r>
              <a:rPr lang="en-US" dirty="0"/>
              <a:t> has same pronunciation as its corresponding hiragana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Recognizing katakana syllables and Writing katakana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90800"/>
            <a:ext cx="5108914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40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Recognizing katakana syllables and Writing katakana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917341"/>
            <a:ext cx="7416800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0" y="6265277"/>
            <a:ext cx="708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https://upload.wikimedia.org/wikipedia/commons/0/0d/Table_katakana.svg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8558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1877</TotalTime>
  <Words>2819</Words>
  <Application>Microsoft Office PowerPoint</Application>
  <PresentationFormat>On-screen Show (4:3)</PresentationFormat>
  <Paragraphs>539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Calibri</vt:lpstr>
      <vt:lpstr>Candara</vt:lpstr>
      <vt:lpstr>Symbol</vt:lpstr>
      <vt:lpstr>Waveform</vt:lpstr>
      <vt:lpstr>初級日本語　[げんき] GENKI: An Integrated Course in Elementary Japanese I Introduction</vt:lpstr>
      <vt:lpstr>Objectives </vt:lpstr>
      <vt:lpstr>1. Recognizing hiragana syllables and Writing hiragana</vt:lpstr>
      <vt:lpstr>1. Recognizing hiragana syllables and Writing hiragana</vt:lpstr>
      <vt:lpstr>1. Recognizing hiragana syllables and Writing hiragana</vt:lpstr>
      <vt:lpstr>1. Recognizing hiragana syllables and Writing hiragana</vt:lpstr>
      <vt:lpstr>2. Recognizing katakana syllables and Writing katakana</vt:lpstr>
      <vt:lpstr>2. Recognizing katakana syllables and Writing katakana</vt:lpstr>
      <vt:lpstr>2. Recognizing katakana syllables and Writing katakana</vt:lpstr>
      <vt:lpstr>Japanese Alphabet Song  - Study Hiragana katakana Chart - Learn to read Japanese alphabet table</vt:lpstr>
      <vt:lpstr>Pronunciation of つ</vt:lpstr>
      <vt:lpstr>Pronunciation of は</vt:lpstr>
      <vt:lpstr>Pronunciation of ふ</vt:lpstr>
      <vt:lpstr>Pronunciation of ふ</vt:lpstr>
      <vt:lpstr>Pronunciation of へ</vt:lpstr>
      <vt:lpstr>Pronunciation of らりるれろ</vt:lpstr>
      <vt:lpstr>Pronunciation of を</vt:lpstr>
      <vt:lpstr>Pronunciation of ん</vt:lpstr>
      <vt:lpstr>Help you to memorize</vt:lpstr>
      <vt:lpstr>How to type Japanese</vt:lpstr>
      <vt:lpstr>How to type Japanese</vt:lpstr>
      <vt:lpstr>Shape comparing</vt:lpstr>
      <vt:lpstr>Shape comparing</vt:lpstr>
      <vt:lpstr>Shape comparing</vt:lpstr>
      <vt:lpstr>Shape comparing</vt:lpstr>
      <vt:lpstr>Shape comparing</vt:lpstr>
      <vt:lpstr>Shape comparing</vt:lpstr>
      <vt:lpstr>Shape comparing</vt:lpstr>
      <vt:lpstr>Shape comparing</vt:lpstr>
      <vt:lpstr>Shape comparing</vt:lpstr>
      <vt:lpstr>Shape comparing</vt:lpstr>
      <vt:lpstr>Shape comparing</vt:lpstr>
      <vt:lpstr>Shape comparing</vt:lpstr>
      <vt:lpstr>Shape comparing</vt:lpstr>
      <vt:lpstr>Shape  comparing</vt:lpstr>
      <vt:lpstr>Shape comparing</vt:lpstr>
      <vt:lpstr>Shape comparing</vt:lpstr>
      <vt:lpstr>3. Voiced consonants</vt:lpstr>
      <vt:lpstr>4. Contracted sounds</vt:lpstr>
      <vt:lpstr>Contracted sounds</vt:lpstr>
      <vt:lpstr>Contracted sounds</vt:lpstr>
      <vt:lpstr>4. Contracted sounds</vt:lpstr>
      <vt:lpstr>4. Contracted sounds</vt:lpstr>
      <vt:lpstr>4. Contracted sounds</vt:lpstr>
      <vt:lpstr>5. Double consonants</vt:lpstr>
      <vt:lpstr>5. Double consonants</vt:lpstr>
      <vt:lpstr>5. Double consonants</vt:lpstr>
      <vt:lpstr>5. Double consonants</vt:lpstr>
      <vt:lpstr>5. Double consonants summary of small っ vs. big つ</vt:lpstr>
      <vt:lpstr>5. Double consonants summary of small っ vs. big つ</vt:lpstr>
      <vt:lpstr>5. Double consonants summary of small っ vs. big つ</vt:lpstr>
      <vt:lpstr>5. Double consonants</vt:lpstr>
      <vt:lpstr>6. Long vowels</vt:lpstr>
      <vt:lpstr>6. Long vowels</vt:lpstr>
      <vt:lpstr>6. Long vowels</vt:lpstr>
      <vt:lpstr>6. Long vowels</vt:lpstr>
      <vt:lpstr>7. Greetings</vt:lpstr>
      <vt:lpstr>7. Greetings</vt:lpstr>
      <vt:lpstr>7. Greetings</vt:lpstr>
      <vt:lpstr>7. Greetings</vt:lpstr>
      <vt:lpstr>7. Greetings</vt:lpstr>
      <vt:lpstr>7. Greetings</vt:lpstr>
      <vt:lpstr>7. Greetings</vt:lpstr>
      <vt:lpstr>7. Greetings</vt:lpstr>
      <vt:lpstr>7. Greetings</vt:lpstr>
      <vt:lpstr>7. Greetings</vt:lpstr>
      <vt:lpstr>7. Greetings</vt:lpstr>
      <vt:lpstr>7. Greetings</vt:lpstr>
      <vt:lpstr>7. Greetings</vt:lpstr>
      <vt:lpstr>7. Greetings</vt:lpstr>
      <vt:lpstr>7. Greetings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第２課　かいもの Lesson 2 Shopping Grammar</dc:title>
  <dc:creator>Jiajun</dc:creator>
  <cp:lastModifiedBy>Douglas Clark</cp:lastModifiedBy>
  <cp:revision>137</cp:revision>
  <dcterms:created xsi:type="dcterms:W3CDTF">2006-08-16T00:00:00Z</dcterms:created>
  <dcterms:modified xsi:type="dcterms:W3CDTF">2020-01-25T01:22:01Z</dcterms:modified>
</cp:coreProperties>
</file>